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710" r:id="rId2"/>
  </p:sldMasterIdLst>
  <p:notesMasterIdLst>
    <p:notesMasterId r:id="rId24"/>
  </p:notesMasterIdLst>
  <p:sldIdLst>
    <p:sldId id="338" r:id="rId3"/>
    <p:sldId id="428" r:id="rId4"/>
    <p:sldId id="429" r:id="rId5"/>
    <p:sldId id="430" r:id="rId6"/>
    <p:sldId id="340" r:id="rId7"/>
    <p:sldId id="341" r:id="rId8"/>
    <p:sldId id="656" r:id="rId9"/>
    <p:sldId id="653" r:id="rId10"/>
    <p:sldId id="657" r:id="rId11"/>
    <p:sldId id="346" r:id="rId12"/>
    <p:sldId id="661" r:id="rId13"/>
    <p:sldId id="681" r:id="rId14"/>
    <p:sldId id="342" r:id="rId15"/>
    <p:sldId id="651" r:id="rId16"/>
    <p:sldId id="652" r:id="rId17"/>
    <p:sldId id="647" r:id="rId18"/>
    <p:sldId id="648" r:id="rId19"/>
    <p:sldId id="650" r:id="rId20"/>
    <p:sldId id="688" r:id="rId21"/>
    <p:sldId id="689" r:id="rId22"/>
    <p:sldId id="683" r:id="rId23"/>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1" autoAdjust="0"/>
    <p:restoredTop sz="97354" autoAdjust="0"/>
  </p:normalViewPr>
  <p:slideViewPr>
    <p:cSldViewPr>
      <p:cViewPr varScale="1">
        <p:scale>
          <a:sx n="107" d="100"/>
          <a:sy n="107" d="100"/>
        </p:scale>
        <p:origin x="-498" y="-30"/>
      </p:cViewPr>
      <p:guideLst>
        <p:guide orient="horz" pos="2160"/>
        <p:guide pos="2880"/>
      </p:guideLst>
    </p:cSldViewPr>
  </p:slideViewPr>
  <p:outlineViewPr>
    <p:cViewPr>
      <p:scale>
        <a:sx n="33" d="100"/>
        <a:sy n="33" d="100"/>
      </p:scale>
      <p:origin x="0" y="17166"/>
    </p:cViewPr>
  </p:outlineViewPr>
  <p:notesTextViewPr>
    <p:cViewPr>
      <p:scale>
        <a:sx n="100" d="100"/>
        <a:sy n="100" d="100"/>
      </p:scale>
      <p:origin x="0" y="0"/>
    </p:cViewPr>
  </p:notesTextViewPr>
  <p:sorterViewPr>
    <p:cViewPr varScale="1">
      <p:scale>
        <a:sx n="1" d="1"/>
        <a:sy n="1" d="1"/>
      </p:scale>
      <p:origin x="0" y="-48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image" Target="../media/image14.jpeg"/><Relationship Id="rId5" Type="http://schemas.openxmlformats.org/officeDocument/2006/relationships/image" Target="../media/image18.jpe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image" Target="../media/image14.jpeg"/><Relationship Id="rId5" Type="http://schemas.openxmlformats.org/officeDocument/2006/relationships/image" Target="../media/image18.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81DED0-1E23-4317-B900-C90E4F78C32D}" type="doc">
      <dgm:prSet loTypeId="urn:microsoft.com/office/officeart/2005/8/layout/hList7#1" loCatId="list" qsTypeId="urn:microsoft.com/office/officeart/2005/8/quickstyle/simple1" qsCatId="simple" csTypeId="urn:microsoft.com/office/officeart/2005/8/colors/colorful5" csCatId="colorful" phldr="1"/>
      <dgm:spPr/>
    </dgm:pt>
    <dgm:pt modelId="{5311398C-E7C9-4D1B-973C-53A1FCC1FF64}">
      <dgm:prSet phldrT="[Text]" custT="1"/>
      <dgm:spPr/>
      <dgm:t>
        <a:bodyPr/>
        <a:lstStyle/>
        <a:p>
          <a:endParaRPr lang="en-US" sz="1600" dirty="0" smtClean="0"/>
        </a:p>
        <a:p>
          <a:endParaRPr lang="en-US" sz="1600" dirty="0" smtClean="0"/>
        </a:p>
        <a:p>
          <a:endParaRPr lang="en-US" sz="1600" dirty="0" smtClean="0"/>
        </a:p>
        <a:p>
          <a:endParaRPr lang="en-US" sz="1600" dirty="0" smtClean="0"/>
        </a:p>
        <a:p>
          <a:endParaRPr lang="en-US" sz="1600" dirty="0" smtClean="0"/>
        </a:p>
        <a:p>
          <a:r>
            <a:rPr lang="ja-JP" altLang="en-US" sz="1600" b="1" dirty="0" smtClean="0"/>
            <a:t>液状膜システム</a:t>
          </a:r>
          <a:endParaRPr lang="en-US" sz="1600" b="1" dirty="0" smtClean="0"/>
        </a:p>
        <a:p>
          <a:r>
            <a:rPr lang="ja-JP" altLang="en-US" sz="1400" dirty="0" smtClean="0"/>
            <a:t>人工液を冷却されたラバーに添加し全気候耐久性を向上させて屋根材に求められる全てのニーズをカバー。</a:t>
          </a:r>
          <a:endParaRPr lang="en-US" altLang="ja-JP" sz="1400" dirty="0" smtClean="0"/>
        </a:p>
        <a:p>
          <a:endParaRPr lang="en-US" sz="1900" dirty="0" smtClean="0"/>
        </a:p>
        <a:p>
          <a:endParaRPr lang="en-US" sz="1900" dirty="0"/>
        </a:p>
      </dgm:t>
    </dgm:pt>
    <dgm:pt modelId="{9C856DE8-6CAC-425C-AD1B-09071CFCC8EB}" type="parTrans" cxnId="{15734912-1552-4C1E-8606-2C510EF3577C}">
      <dgm:prSet/>
      <dgm:spPr/>
      <dgm:t>
        <a:bodyPr/>
        <a:lstStyle/>
        <a:p>
          <a:endParaRPr lang="en-US"/>
        </a:p>
      </dgm:t>
    </dgm:pt>
    <dgm:pt modelId="{FF5FA84E-35EF-4F19-AF87-E58D0172F7F2}" type="sibTrans" cxnId="{15734912-1552-4C1E-8606-2C510EF3577C}">
      <dgm:prSet/>
      <dgm:spPr/>
      <dgm:t>
        <a:bodyPr/>
        <a:lstStyle/>
        <a:p>
          <a:endParaRPr lang="en-US"/>
        </a:p>
      </dgm:t>
    </dgm:pt>
    <dgm:pt modelId="{BD83CD82-16D7-48C5-984A-F8CF85DA3EFA}">
      <dgm:prSet phldrT="[Text]" custT="1"/>
      <dgm:spPr/>
      <dgm:t>
        <a:bodyPr/>
        <a:lstStyle/>
        <a:p>
          <a:pPr>
            <a:lnSpc>
              <a:spcPct val="90000"/>
            </a:lnSpc>
            <a:spcAft>
              <a:spcPct val="35000"/>
            </a:spcAft>
          </a:pPr>
          <a:endParaRPr lang="en-US" sz="1600" dirty="0" smtClean="0"/>
        </a:p>
        <a:p>
          <a:pPr>
            <a:lnSpc>
              <a:spcPct val="90000"/>
            </a:lnSpc>
            <a:spcAft>
              <a:spcPct val="35000"/>
            </a:spcAft>
          </a:pPr>
          <a:endParaRPr lang="en-US" sz="1600" dirty="0" smtClean="0"/>
        </a:p>
        <a:p>
          <a:pPr>
            <a:lnSpc>
              <a:spcPct val="100000"/>
            </a:lnSpc>
            <a:spcAft>
              <a:spcPts val="0"/>
            </a:spcAft>
          </a:pPr>
          <a:r>
            <a:rPr lang="ja-JP" altLang="en-US" sz="1600" dirty="0" smtClean="0"/>
            <a:t>メンテ・修繕の</a:t>
          </a:r>
          <a:endParaRPr lang="en-US" altLang="ja-JP" sz="1600" dirty="0" smtClean="0"/>
        </a:p>
        <a:p>
          <a:pPr>
            <a:lnSpc>
              <a:spcPct val="100000"/>
            </a:lnSpc>
            <a:spcAft>
              <a:spcPts val="0"/>
            </a:spcAft>
          </a:pPr>
          <a:r>
            <a:rPr lang="ja-JP" altLang="en-US" sz="1600" dirty="0" smtClean="0"/>
            <a:t>簡単さ</a:t>
          </a:r>
          <a:endParaRPr lang="en-US" sz="1600" dirty="0" smtClean="0"/>
        </a:p>
        <a:p>
          <a:pPr>
            <a:lnSpc>
              <a:spcPct val="90000"/>
            </a:lnSpc>
            <a:spcAft>
              <a:spcPct val="35000"/>
            </a:spcAft>
          </a:pPr>
          <a:r>
            <a:rPr lang="ja-JP" altLang="en-US" sz="1400" dirty="0" smtClean="0"/>
            <a:t>屋根工事業者にとって基本的手順で施工できることによりクレイム等、稀。</a:t>
          </a:r>
          <a:endParaRPr lang="en-US" altLang="ja-JP" sz="1400" dirty="0" smtClean="0"/>
        </a:p>
        <a:p>
          <a:pPr>
            <a:lnSpc>
              <a:spcPct val="90000"/>
            </a:lnSpc>
            <a:spcAft>
              <a:spcPct val="35000"/>
            </a:spcAft>
          </a:pPr>
          <a:r>
            <a:rPr lang="ja-JP" altLang="en-US" sz="1400" dirty="0" smtClean="0"/>
            <a:t>多くの下地材に高い接着効果を発揮。</a:t>
          </a:r>
          <a:endParaRPr lang="en-US" sz="1400" dirty="0" smtClean="0"/>
        </a:p>
      </dgm:t>
    </dgm:pt>
    <dgm:pt modelId="{FFC3DEED-C31A-478D-8B9B-D028BD4D27C0}" type="parTrans" cxnId="{97ACAC58-97C8-484F-8F7D-2855548C4357}">
      <dgm:prSet/>
      <dgm:spPr/>
      <dgm:t>
        <a:bodyPr/>
        <a:lstStyle/>
        <a:p>
          <a:endParaRPr lang="en-US"/>
        </a:p>
      </dgm:t>
    </dgm:pt>
    <dgm:pt modelId="{C77A93E1-EF48-4A35-8782-2424125AC6CA}" type="sibTrans" cxnId="{97ACAC58-97C8-484F-8F7D-2855548C4357}">
      <dgm:prSet/>
      <dgm:spPr/>
      <dgm:t>
        <a:bodyPr/>
        <a:lstStyle/>
        <a:p>
          <a:endParaRPr lang="en-US"/>
        </a:p>
      </dgm:t>
    </dgm:pt>
    <dgm:pt modelId="{9C5D4C72-3E67-47E4-AC46-E3C872614476}">
      <dgm:prSet custT="1"/>
      <dgm:spPr/>
      <dgm:t>
        <a:bodyPr/>
        <a:lstStyle/>
        <a:p>
          <a:endParaRPr lang="en-US" sz="1600" dirty="0" smtClean="0"/>
        </a:p>
        <a:p>
          <a:endParaRPr lang="en-US" sz="1600" dirty="0" smtClean="0"/>
        </a:p>
        <a:p>
          <a:endParaRPr lang="en-US" sz="1600" dirty="0" smtClean="0"/>
        </a:p>
        <a:p>
          <a:endParaRPr lang="en-US" sz="1600" dirty="0" smtClean="0"/>
        </a:p>
        <a:p>
          <a:r>
            <a:rPr lang="ja-JP" altLang="en-US" sz="1600" b="1" dirty="0" smtClean="0"/>
            <a:t>経費節減に</a:t>
          </a:r>
          <a:endParaRPr lang="en-US" sz="1600" b="1" dirty="0" smtClean="0"/>
        </a:p>
        <a:p>
          <a:endParaRPr lang="en-US" sz="1400" dirty="0" smtClean="0"/>
        </a:p>
        <a:p>
          <a:r>
            <a:rPr lang="ja-JP" altLang="en-US" sz="1400" dirty="0" smtClean="0"/>
            <a:t>必要な修繕・葺き替え間隔を延ばすことによりコスト削減。分散工事で、段階毎の経費での施工が可能</a:t>
          </a:r>
          <a:endParaRPr lang="en-US" altLang="ja-JP" sz="1400" dirty="0" smtClean="0"/>
        </a:p>
        <a:p>
          <a:endParaRPr lang="en-US" sz="1600" dirty="0"/>
        </a:p>
      </dgm:t>
    </dgm:pt>
    <dgm:pt modelId="{A4BF42C2-A769-4639-AD31-539532063414}" type="parTrans" cxnId="{F80C0CAE-6958-4B61-A57E-485E1611D716}">
      <dgm:prSet/>
      <dgm:spPr/>
      <dgm:t>
        <a:bodyPr/>
        <a:lstStyle/>
        <a:p>
          <a:endParaRPr lang="en-US"/>
        </a:p>
      </dgm:t>
    </dgm:pt>
    <dgm:pt modelId="{ABE1DCC9-CC18-4508-AE12-EE16DD8B362B}" type="sibTrans" cxnId="{F80C0CAE-6958-4B61-A57E-485E1611D716}">
      <dgm:prSet/>
      <dgm:spPr/>
      <dgm:t>
        <a:bodyPr/>
        <a:lstStyle/>
        <a:p>
          <a:endParaRPr lang="en-US"/>
        </a:p>
      </dgm:t>
    </dgm:pt>
    <dgm:pt modelId="{84AA4FAD-254E-49CC-81AB-F73AFE9DD777}">
      <dgm:prSet custT="1"/>
      <dgm:spPr/>
      <dgm:t>
        <a:bodyPr/>
        <a:lstStyle/>
        <a:p>
          <a:pPr algn="ctr">
            <a:lnSpc>
              <a:spcPct val="90000"/>
            </a:lnSpc>
            <a:spcAft>
              <a:spcPct val="35000"/>
            </a:spcAft>
          </a:pPr>
          <a:endParaRPr lang="en-US" sz="1600" dirty="0" smtClean="0"/>
        </a:p>
        <a:p>
          <a:pPr algn="ctr">
            <a:lnSpc>
              <a:spcPct val="90000"/>
            </a:lnSpc>
            <a:spcAft>
              <a:spcPct val="35000"/>
            </a:spcAft>
          </a:pPr>
          <a:endParaRPr lang="en-US" sz="1600" dirty="0" smtClean="0"/>
        </a:p>
        <a:p>
          <a:pPr algn="ctr">
            <a:lnSpc>
              <a:spcPct val="100000"/>
            </a:lnSpc>
            <a:spcAft>
              <a:spcPts val="0"/>
            </a:spcAft>
          </a:pPr>
          <a:endParaRPr lang="en-US" sz="1600" dirty="0" smtClean="0"/>
        </a:p>
        <a:p>
          <a:pPr algn="ctr">
            <a:lnSpc>
              <a:spcPct val="100000"/>
            </a:lnSpc>
            <a:spcAft>
              <a:spcPts val="600"/>
            </a:spcAft>
          </a:pPr>
          <a:r>
            <a:rPr lang="ja-JP" altLang="en-US" sz="1600" dirty="0" smtClean="0"/>
            <a:t>下地材を問わない接着強度</a:t>
          </a:r>
          <a:endParaRPr lang="en-US" sz="1600" dirty="0" smtClean="0"/>
        </a:p>
        <a:p>
          <a:pPr algn="l">
            <a:lnSpc>
              <a:spcPct val="90000"/>
            </a:lnSpc>
            <a:spcAft>
              <a:spcPts val="0"/>
            </a:spcAft>
          </a:pPr>
          <a:r>
            <a:rPr lang="en-US" sz="1400" dirty="0" smtClean="0"/>
            <a:t>  -  </a:t>
          </a:r>
          <a:r>
            <a:rPr lang="ja-JP" altLang="en-US" sz="1400" dirty="0" smtClean="0"/>
            <a:t>金属</a:t>
          </a:r>
          <a:endParaRPr lang="en-US" sz="1400" dirty="0" smtClean="0"/>
        </a:p>
        <a:p>
          <a:pPr algn="l">
            <a:lnSpc>
              <a:spcPct val="90000"/>
            </a:lnSpc>
            <a:spcAft>
              <a:spcPts val="0"/>
            </a:spcAft>
          </a:pPr>
          <a:r>
            <a:rPr lang="en-US" sz="1400" dirty="0" smtClean="0"/>
            <a:t>  -  BUR , Mod – Bit</a:t>
          </a:r>
        </a:p>
        <a:p>
          <a:pPr algn="l">
            <a:lnSpc>
              <a:spcPct val="90000"/>
            </a:lnSpc>
            <a:spcAft>
              <a:spcPts val="0"/>
            </a:spcAft>
          </a:pPr>
          <a:r>
            <a:rPr lang="en-US" sz="1400" dirty="0" smtClean="0"/>
            <a:t>  -  EPDM, PVC</a:t>
          </a:r>
        </a:p>
        <a:p>
          <a:pPr algn="l">
            <a:lnSpc>
              <a:spcPct val="90000"/>
            </a:lnSpc>
            <a:spcAft>
              <a:spcPts val="0"/>
            </a:spcAft>
          </a:pPr>
          <a:r>
            <a:rPr lang="en-US" sz="1400" dirty="0" smtClean="0"/>
            <a:t>  -  </a:t>
          </a:r>
          <a:r>
            <a:rPr lang="ja-JP" altLang="en-US" sz="1400" dirty="0" smtClean="0"/>
            <a:t>コンクリート系</a:t>
          </a:r>
          <a:endParaRPr lang="en-US" sz="1400" dirty="0" smtClean="0"/>
        </a:p>
        <a:p>
          <a:pPr algn="l">
            <a:lnSpc>
              <a:spcPct val="90000"/>
            </a:lnSpc>
            <a:spcAft>
              <a:spcPts val="0"/>
            </a:spcAft>
          </a:pPr>
          <a:r>
            <a:rPr lang="en-US" sz="1400" dirty="0" smtClean="0"/>
            <a:t>  -  </a:t>
          </a:r>
          <a:r>
            <a:rPr lang="ja-JP" altLang="en-US" sz="1400" dirty="0" smtClean="0"/>
            <a:t>その他</a:t>
          </a:r>
          <a:endParaRPr lang="en-US" sz="1400" dirty="0" smtClean="0"/>
        </a:p>
        <a:p>
          <a:pPr algn="l">
            <a:lnSpc>
              <a:spcPct val="90000"/>
            </a:lnSpc>
            <a:spcAft>
              <a:spcPct val="35000"/>
            </a:spcAft>
          </a:pPr>
          <a:endParaRPr lang="en-US" sz="1400" dirty="0" smtClean="0"/>
        </a:p>
        <a:p>
          <a:pPr algn="ctr">
            <a:lnSpc>
              <a:spcPct val="90000"/>
            </a:lnSpc>
            <a:spcAft>
              <a:spcPct val="35000"/>
            </a:spcAft>
          </a:pPr>
          <a:endParaRPr lang="en-US" sz="1600" dirty="0"/>
        </a:p>
      </dgm:t>
    </dgm:pt>
    <dgm:pt modelId="{DA02DA95-6D12-4556-82BE-CDBE3A7CB325}" type="parTrans" cxnId="{0D7F2F72-6E78-4F72-A507-18A3175CEF3A}">
      <dgm:prSet/>
      <dgm:spPr/>
      <dgm:t>
        <a:bodyPr/>
        <a:lstStyle/>
        <a:p>
          <a:endParaRPr lang="en-US"/>
        </a:p>
      </dgm:t>
    </dgm:pt>
    <dgm:pt modelId="{99427ADC-CE00-4BB7-BF06-2F4442903B51}" type="sibTrans" cxnId="{0D7F2F72-6E78-4F72-A507-18A3175CEF3A}">
      <dgm:prSet/>
      <dgm:spPr/>
      <dgm:t>
        <a:bodyPr/>
        <a:lstStyle/>
        <a:p>
          <a:endParaRPr lang="en-US"/>
        </a:p>
      </dgm:t>
    </dgm:pt>
    <dgm:pt modelId="{177DCE68-ABCF-4C08-9DDD-3BC87843AAA8}">
      <dgm:prSet custT="1"/>
      <dgm:spPr/>
      <dgm:t>
        <a:bodyPr/>
        <a:lstStyle/>
        <a:p>
          <a:endParaRPr lang="en-US" sz="1600" dirty="0" smtClean="0"/>
        </a:p>
        <a:p>
          <a:r>
            <a:rPr lang="ja-JP" altLang="en-US" sz="1600" b="1" dirty="0" smtClean="0"/>
            <a:t>強い耐湿性</a:t>
          </a:r>
          <a:endParaRPr lang="en-US" sz="1600" b="1" dirty="0" smtClean="0"/>
        </a:p>
        <a:p>
          <a:r>
            <a:rPr lang="ja-JP" altLang="en-US" sz="1400" dirty="0" smtClean="0"/>
            <a:t>吸湿効果により生じる損害を軽減する。全気候に対応、実証済み</a:t>
          </a:r>
          <a:endParaRPr lang="en-US" altLang="ja-JP" sz="1400" dirty="0" smtClean="0"/>
        </a:p>
      </dgm:t>
    </dgm:pt>
    <dgm:pt modelId="{6E396A46-6453-432B-AAB2-B2DBB689C6FF}" type="parTrans" cxnId="{1FB373AD-AD04-4C7F-8871-52C968FFF51F}">
      <dgm:prSet/>
      <dgm:spPr/>
      <dgm:t>
        <a:bodyPr/>
        <a:lstStyle/>
        <a:p>
          <a:endParaRPr lang="en-US"/>
        </a:p>
      </dgm:t>
    </dgm:pt>
    <dgm:pt modelId="{7A158537-CF85-4DE5-A757-08153D1CA042}" type="sibTrans" cxnId="{1FB373AD-AD04-4C7F-8871-52C968FFF51F}">
      <dgm:prSet/>
      <dgm:spPr/>
      <dgm:t>
        <a:bodyPr/>
        <a:lstStyle/>
        <a:p>
          <a:endParaRPr lang="en-US"/>
        </a:p>
      </dgm:t>
    </dgm:pt>
    <dgm:pt modelId="{1F34B0F6-5739-4BDD-9766-3FB2DB798EFD}" type="pres">
      <dgm:prSet presAssocID="{2A81DED0-1E23-4317-B900-C90E4F78C32D}" presName="Name0" presStyleCnt="0">
        <dgm:presLayoutVars>
          <dgm:dir/>
          <dgm:resizeHandles val="exact"/>
        </dgm:presLayoutVars>
      </dgm:prSet>
      <dgm:spPr/>
    </dgm:pt>
    <dgm:pt modelId="{D4C48D0D-DBEE-4528-904B-39F377A394D9}" type="pres">
      <dgm:prSet presAssocID="{2A81DED0-1E23-4317-B900-C90E4F78C32D}" presName="fgShape" presStyleLbl="fgShp" presStyleIdx="0" presStyleCnt="1" custScaleX="24996" custScaleY="32947" custLinFactNeighborX="-103" custLinFactNeighborY="83333"/>
      <dgm:spPr/>
    </dgm:pt>
    <dgm:pt modelId="{110DAAD2-F450-4B1C-82B6-D3F42300D41E}" type="pres">
      <dgm:prSet presAssocID="{2A81DED0-1E23-4317-B900-C90E4F78C32D}" presName="linComp" presStyleCnt="0"/>
      <dgm:spPr/>
    </dgm:pt>
    <dgm:pt modelId="{2785ACF5-3FD0-4A2F-8C77-0130039DB9E9}" type="pres">
      <dgm:prSet presAssocID="{5311398C-E7C9-4D1B-973C-53A1FCC1FF64}" presName="compNode" presStyleCnt="0"/>
      <dgm:spPr/>
    </dgm:pt>
    <dgm:pt modelId="{B3A1D9C9-EB40-46EF-83D1-265F63811071}" type="pres">
      <dgm:prSet presAssocID="{5311398C-E7C9-4D1B-973C-53A1FCC1FF64}" presName="bkgdShape" presStyleLbl="node1" presStyleIdx="0" presStyleCnt="5" custLinFactNeighborY="-1628"/>
      <dgm:spPr/>
      <dgm:t>
        <a:bodyPr/>
        <a:lstStyle/>
        <a:p>
          <a:endParaRPr lang="en-US"/>
        </a:p>
      </dgm:t>
    </dgm:pt>
    <dgm:pt modelId="{5BAC2D03-7D95-46FE-BDBC-36D6A42C6967}" type="pres">
      <dgm:prSet presAssocID="{5311398C-E7C9-4D1B-973C-53A1FCC1FF64}" presName="nodeTx" presStyleLbl="node1" presStyleIdx="0" presStyleCnt="5">
        <dgm:presLayoutVars>
          <dgm:bulletEnabled val="1"/>
        </dgm:presLayoutVars>
      </dgm:prSet>
      <dgm:spPr/>
      <dgm:t>
        <a:bodyPr/>
        <a:lstStyle/>
        <a:p>
          <a:endParaRPr lang="en-US"/>
        </a:p>
      </dgm:t>
    </dgm:pt>
    <dgm:pt modelId="{B26C7F28-8BC3-4662-B754-E4988CBA0582}" type="pres">
      <dgm:prSet presAssocID="{5311398C-E7C9-4D1B-973C-53A1FCC1FF64}" presName="invisiNode" presStyleLbl="node1" presStyleIdx="0" presStyleCnt="5"/>
      <dgm:spPr/>
    </dgm:pt>
    <dgm:pt modelId="{210B551F-1F6C-4C2D-B250-149180C77734}" type="pres">
      <dgm:prSet presAssocID="{5311398C-E7C9-4D1B-973C-53A1FCC1FF64}" presName="imagNode" presStyleLbl="fgImgPlace1" presStyleIdx="0" presStyleCnt="5" custLinFactNeighborX="-3191" custLinFactNeighborY="3743"/>
      <dgm:spPr>
        <a:blipFill rotWithShape="0">
          <a:blip xmlns:r="http://schemas.openxmlformats.org/officeDocument/2006/relationships" r:embed="rId1"/>
          <a:stretch>
            <a:fillRect/>
          </a:stretch>
        </a:blipFill>
      </dgm:spPr>
    </dgm:pt>
    <dgm:pt modelId="{08350E90-24B4-4AD0-8E10-2CB8ECFF2674}" type="pres">
      <dgm:prSet presAssocID="{FF5FA84E-35EF-4F19-AF87-E58D0172F7F2}" presName="sibTrans" presStyleLbl="sibTrans2D1" presStyleIdx="0" presStyleCnt="0"/>
      <dgm:spPr/>
      <dgm:t>
        <a:bodyPr/>
        <a:lstStyle/>
        <a:p>
          <a:endParaRPr lang="en-US"/>
        </a:p>
      </dgm:t>
    </dgm:pt>
    <dgm:pt modelId="{67B5453F-9107-4361-810C-353ED4B6FD14}" type="pres">
      <dgm:prSet presAssocID="{84AA4FAD-254E-49CC-81AB-F73AFE9DD777}" presName="compNode" presStyleCnt="0"/>
      <dgm:spPr/>
    </dgm:pt>
    <dgm:pt modelId="{A381BDB4-CFC2-455C-A5E0-77ABD3ABC325}" type="pres">
      <dgm:prSet presAssocID="{84AA4FAD-254E-49CC-81AB-F73AFE9DD777}" presName="bkgdShape" presStyleLbl="node1" presStyleIdx="1" presStyleCnt="5" custLinFactNeighborX="298"/>
      <dgm:spPr/>
      <dgm:t>
        <a:bodyPr/>
        <a:lstStyle/>
        <a:p>
          <a:endParaRPr lang="en-US"/>
        </a:p>
      </dgm:t>
    </dgm:pt>
    <dgm:pt modelId="{A464573E-74D8-4C3C-8C89-2610E96276CE}" type="pres">
      <dgm:prSet presAssocID="{84AA4FAD-254E-49CC-81AB-F73AFE9DD777}" presName="nodeTx" presStyleLbl="node1" presStyleIdx="1" presStyleCnt="5">
        <dgm:presLayoutVars>
          <dgm:bulletEnabled val="1"/>
        </dgm:presLayoutVars>
      </dgm:prSet>
      <dgm:spPr/>
      <dgm:t>
        <a:bodyPr/>
        <a:lstStyle/>
        <a:p>
          <a:endParaRPr lang="en-US"/>
        </a:p>
      </dgm:t>
    </dgm:pt>
    <dgm:pt modelId="{2E2F710A-7FE8-4B42-80AE-A970B5C2B831}" type="pres">
      <dgm:prSet presAssocID="{84AA4FAD-254E-49CC-81AB-F73AFE9DD777}" presName="invisiNode" presStyleLbl="node1" presStyleIdx="1" presStyleCnt="5"/>
      <dgm:spPr/>
    </dgm:pt>
    <dgm:pt modelId="{572B9990-314F-4065-9E7A-13A8ECDA7628}" type="pres">
      <dgm:prSet presAssocID="{84AA4FAD-254E-49CC-81AB-F73AFE9DD777}" presName="imagNode" presStyleLbl="fgImgPlace1" presStyleIdx="1" presStyleCnt="5"/>
      <dgm:spPr>
        <a:blipFill rotWithShape="0">
          <a:blip xmlns:r="http://schemas.openxmlformats.org/officeDocument/2006/relationships" r:embed="rId2"/>
          <a:stretch>
            <a:fillRect/>
          </a:stretch>
        </a:blipFill>
      </dgm:spPr>
    </dgm:pt>
    <dgm:pt modelId="{8E6EE5EE-C413-475D-B505-F66E31CF5EC4}" type="pres">
      <dgm:prSet presAssocID="{99427ADC-CE00-4BB7-BF06-2F4442903B51}" presName="sibTrans" presStyleLbl="sibTrans2D1" presStyleIdx="0" presStyleCnt="0"/>
      <dgm:spPr/>
      <dgm:t>
        <a:bodyPr/>
        <a:lstStyle/>
        <a:p>
          <a:endParaRPr lang="en-US"/>
        </a:p>
      </dgm:t>
    </dgm:pt>
    <dgm:pt modelId="{1D1340B9-D462-404A-88E0-EE9FDAAD27A2}" type="pres">
      <dgm:prSet presAssocID="{177DCE68-ABCF-4C08-9DDD-3BC87843AAA8}" presName="compNode" presStyleCnt="0"/>
      <dgm:spPr/>
    </dgm:pt>
    <dgm:pt modelId="{6D170360-EFC0-4AE5-BE65-CA3005F4852C}" type="pres">
      <dgm:prSet presAssocID="{177DCE68-ABCF-4C08-9DDD-3BC87843AAA8}" presName="bkgdShape" presStyleLbl="node1" presStyleIdx="2" presStyleCnt="5" custLinFactNeighborX="597"/>
      <dgm:spPr/>
      <dgm:t>
        <a:bodyPr/>
        <a:lstStyle/>
        <a:p>
          <a:endParaRPr lang="en-US"/>
        </a:p>
      </dgm:t>
    </dgm:pt>
    <dgm:pt modelId="{58B63C2C-1A19-47B7-BBDB-CA41C4AB6CAE}" type="pres">
      <dgm:prSet presAssocID="{177DCE68-ABCF-4C08-9DDD-3BC87843AAA8}" presName="nodeTx" presStyleLbl="node1" presStyleIdx="2" presStyleCnt="5">
        <dgm:presLayoutVars>
          <dgm:bulletEnabled val="1"/>
        </dgm:presLayoutVars>
      </dgm:prSet>
      <dgm:spPr/>
      <dgm:t>
        <a:bodyPr/>
        <a:lstStyle/>
        <a:p>
          <a:endParaRPr lang="en-US"/>
        </a:p>
      </dgm:t>
    </dgm:pt>
    <dgm:pt modelId="{E415B632-E862-4797-AC0A-9FAAF6E2B12F}" type="pres">
      <dgm:prSet presAssocID="{177DCE68-ABCF-4C08-9DDD-3BC87843AAA8}" presName="invisiNode" presStyleLbl="node1" presStyleIdx="2" presStyleCnt="5"/>
      <dgm:spPr/>
    </dgm:pt>
    <dgm:pt modelId="{DA4FDF04-0BD6-4384-8DA6-727775920828}" type="pres">
      <dgm:prSet presAssocID="{177DCE68-ABCF-4C08-9DDD-3BC87843AAA8}" presName="imagNode" presStyleLbl="fgImgPlace1" presStyleIdx="2" presStyleCnt="5"/>
      <dgm:spPr>
        <a:blipFill rotWithShape="0">
          <a:blip xmlns:r="http://schemas.openxmlformats.org/officeDocument/2006/relationships" r:embed="rId3"/>
          <a:stretch>
            <a:fillRect/>
          </a:stretch>
        </a:blipFill>
      </dgm:spPr>
    </dgm:pt>
    <dgm:pt modelId="{893082F5-510B-45EF-B06D-A665BC077FA8}" type="pres">
      <dgm:prSet presAssocID="{7A158537-CF85-4DE5-A757-08153D1CA042}" presName="sibTrans" presStyleLbl="sibTrans2D1" presStyleIdx="0" presStyleCnt="0"/>
      <dgm:spPr/>
      <dgm:t>
        <a:bodyPr/>
        <a:lstStyle/>
        <a:p>
          <a:endParaRPr lang="en-US"/>
        </a:p>
      </dgm:t>
    </dgm:pt>
    <dgm:pt modelId="{11904E3B-6794-4B77-904C-46C951562DD9}" type="pres">
      <dgm:prSet presAssocID="{BD83CD82-16D7-48C5-984A-F8CF85DA3EFA}" presName="compNode" presStyleCnt="0"/>
      <dgm:spPr/>
    </dgm:pt>
    <dgm:pt modelId="{6F6AAA9B-9884-4870-B641-F62A80F4E7A8}" type="pres">
      <dgm:prSet presAssocID="{BD83CD82-16D7-48C5-984A-F8CF85DA3EFA}" presName="bkgdShape" presStyleLbl="node1" presStyleIdx="3" presStyleCnt="5" custLinFactNeighborX="2174" custLinFactNeighborY="-262"/>
      <dgm:spPr/>
      <dgm:t>
        <a:bodyPr/>
        <a:lstStyle/>
        <a:p>
          <a:endParaRPr lang="en-US"/>
        </a:p>
      </dgm:t>
    </dgm:pt>
    <dgm:pt modelId="{434430FF-F869-4F9D-B5D3-3DA4A7E244C3}" type="pres">
      <dgm:prSet presAssocID="{BD83CD82-16D7-48C5-984A-F8CF85DA3EFA}" presName="nodeTx" presStyleLbl="node1" presStyleIdx="3" presStyleCnt="5">
        <dgm:presLayoutVars>
          <dgm:bulletEnabled val="1"/>
        </dgm:presLayoutVars>
      </dgm:prSet>
      <dgm:spPr/>
      <dgm:t>
        <a:bodyPr/>
        <a:lstStyle/>
        <a:p>
          <a:endParaRPr lang="en-US"/>
        </a:p>
      </dgm:t>
    </dgm:pt>
    <dgm:pt modelId="{EB6CCF60-82BE-4C50-8022-7CBA290294BE}" type="pres">
      <dgm:prSet presAssocID="{BD83CD82-16D7-48C5-984A-F8CF85DA3EFA}" presName="invisiNode" presStyleLbl="node1" presStyleIdx="3" presStyleCnt="5"/>
      <dgm:spPr/>
    </dgm:pt>
    <dgm:pt modelId="{9E0985C4-8A61-4D0B-857D-234A57AC576D}" type="pres">
      <dgm:prSet presAssocID="{BD83CD82-16D7-48C5-984A-F8CF85DA3EFA}" presName="imagNode" presStyleLbl="fgImgPlace1" presStyleIdx="3" presStyleCnt="5"/>
      <dgm:spPr>
        <a:blipFill rotWithShape="0">
          <a:blip xmlns:r="http://schemas.openxmlformats.org/officeDocument/2006/relationships" r:embed="rId4"/>
          <a:stretch>
            <a:fillRect/>
          </a:stretch>
        </a:blipFill>
      </dgm:spPr>
    </dgm:pt>
    <dgm:pt modelId="{A11158E1-1E94-494F-AE04-6EC5B47BCCC9}" type="pres">
      <dgm:prSet presAssocID="{C77A93E1-EF48-4A35-8782-2424125AC6CA}" presName="sibTrans" presStyleLbl="sibTrans2D1" presStyleIdx="0" presStyleCnt="0"/>
      <dgm:spPr/>
      <dgm:t>
        <a:bodyPr/>
        <a:lstStyle/>
        <a:p>
          <a:endParaRPr lang="en-US"/>
        </a:p>
      </dgm:t>
    </dgm:pt>
    <dgm:pt modelId="{BE27B8A2-3F80-4A00-801C-7EC7A34B3B97}" type="pres">
      <dgm:prSet presAssocID="{9C5D4C72-3E67-47E4-AC46-E3C872614476}" presName="compNode" presStyleCnt="0"/>
      <dgm:spPr/>
    </dgm:pt>
    <dgm:pt modelId="{D93BFBCF-FA04-416A-A773-8720C4A1A9CF}" type="pres">
      <dgm:prSet presAssocID="{9C5D4C72-3E67-47E4-AC46-E3C872614476}" presName="bkgdShape" presStyleLbl="node1" presStyleIdx="4" presStyleCnt="5" custLinFactNeighborX="1193" custLinFactNeighborY="-1333"/>
      <dgm:spPr/>
      <dgm:t>
        <a:bodyPr/>
        <a:lstStyle/>
        <a:p>
          <a:endParaRPr lang="en-US"/>
        </a:p>
      </dgm:t>
    </dgm:pt>
    <dgm:pt modelId="{AEE236A4-9CE0-413E-B0F1-DFBA4199A243}" type="pres">
      <dgm:prSet presAssocID="{9C5D4C72-3E67-47E4-AC46-E3C872614476}" presName="nodeTx" presStyleLbl="node1" presStyleIdx="4" presStyleCnt="5">
        <dgm:presLayoutVars>
          <dgm:bulletEnabled val="1"/>
        </dgm:presLayoutVars>
      </dgm:prSet>
      <dgm:spPr/>
      <dgm:t>
        <a:bodyPr/>
        <a:lstStyle/>
        <a:p>
          <a:endParaRPr lang="en-US"/>
        </a:p>
      </dgm:t>
    </dgm:pt>
    <dgm:pt modelId="{6E408EAC-06CB-4850-95D7-0D87C92D6DEE}" type="pres">
      <dgm:prSet presAssocID="{9C5D4C72-3E67-47E4-AC46-E3C872614476}" presName="invisiNode" presStyleLbl="node1" presStyleIdx="4" presStyleCnt="5"/>
      <dgm:spPr/>
    </dgm:pt>
    <dgm:pt modelId="{1921CCA6-1449-4ED2-860C-826B374B8B95}" type="pres">
      <dgm:prSet presAssocID="{9C5D4C72-3E67-47E4-AC46-E3C872614476}" presName="imagNode" presStyleLbl="fgImgPlace1" presStyleIdx="4" presStyleCnt="5"/>
      <dgm:spPr>
        <a:blipFill rotWithShape="0">
          <a:blip xmlns:r="http://schemas.openxmlformats.org/officeDocument/2006/relationships" r:embed="rId5"/>
          <a:stretch>
            <a:fillRect/>
          </a:stretch>
        </a:blipFill>
      </dgm:spPr>
    </dgm:pt>
  </dgm:ptLst>
  <dgm:cxnLst>
    <dgm:cxn modelId="{6978F38E-84F8-4191-AF28-5AB78BD20419}" type="presOf" srcId="{5311398C-E7C9-4D1B-973C-53A1FCC1FF64}" destId="{B3A1D9C9-EB40-46EF-83D1-265F63811071}" srcOrd="0" destOrd="0" presId="urn:microsoft.com/office/officeart/2005/8/layout/hList7#1"/>
    <dgm:cxn modelId="{97ACAC58-97C8-484F-8F7D-2855548C4357}" srcId="{2A81DED0-1E23-4317-B900-C90E4F78C32D}" destId="{BD83CD82-16D7-48C5-984A-F8CF85DA3EFA}" srcOrd="3" destOrd="0" parTransId="{FFC3DEED-C31A-478D-8B9B-D028BD4D27C0}" sibTransId="{C77A93E1-EF48-4A35-8782-2424125AC6CA}"/>
    <dgm:cxn modelId="{0D7F2F72-6E78-4F72-A507-18A3175CEF3A}" srcId="{2A81DED0-1E23-4317-B900-C90E4F78C32D}" destId="{84AA4FAD-254E-49CC-81AB-F73AFE9DD777}" srcOrd="1" destOrd="0" parTransId="{DA02DA95-6D12-4556-82BE-CDBE3A7CB325}" sibTransId="{99427ADC-CE00-4BB7-BF06-2F4442903B51}"/>
    <dgm:cxn modelId="{64AEFEE3-9811-40D4-A486-9918CA7491FF}" type="presOf" srcId="{FF5FA84E-35EF-4F19-AF87-E58D0172F7F2}" destId="{08350E90-24B4-4AD0-8E10-2CB8ECFF2674}" srcOrd="0" destOrd="0" presId="urn:microsoft.com/office/officeart/2005/8/layout/hList7#1"/>
    <dgm:cxn modelId="{74B1F025-4014-40D2-B4B9-B890F33B5687}" type="presOf" srcId="{5311398C-E7C9-4D1B-973C-53A1FCC1FF64}" destId="{5BAC2D03-7D95-46FE-BDBC-36D6A42C6967}" srcOrd="1" destOrd="0" presId="urn:microsoft.com/office/officeart/2005/8/layout/hList7#1"/>
    <dgm:cxn modelId="{D551A5CD-AED5-4F30-9579-AFB053C8303F}" type="presOf" srcId="{C77A93E1-EF48-4A35-8782-2424125AC6CA}" destId="{A11158E1-1E94-494F-AE04-6EC5B47BCCC9}" srcOrd="0" destOrd="0" presId="urn:microsoft.com/office/officeart/2005/8/layout/hList7#1"/>
    <dgm:cxn modelId="{79A91CA8-39C4-4707-A534-3A36428FC40B}" type="presOf" srcId="{2A81DED0-1E23-4317-B900-C90E4F78C32D}" destId="{1F34B0F6-5739-4BDD-9766-3FB2DB798EFD}" srcOrd="0" destOrd="0" presId="urn:microsoft.com/office/officeart/2005/8/layout/hList7#1"/>
    <dgm:cxn modelId="{6F9DDEBD-AC7C-4CD2-8B65-934867E5DCDC}" type="presOf" srcId="{BD83CD82-16D7-48C5-984A-F8CF85DA3EFA}" destId="{434430FF-F869-4F9D-B5D3-3DA4A7E244C3}" srcOrd="1" destOrd="0" presId="urn:microsoft.com/office/officeart/2005/8/layout/hList7#1"/>
    <dgm:cxn modelId="{15734912-1552-4C1E-8606-2C510EF3577C}" srcId="{2A81DED0-1E23-4317-B900-C90E4F78C32D}" destId="{5311398C-E7C9-4D1B-973C-53A1FCC1FF64}" srcOrd="0" destOrd="0" parTransId="{9C856DE8-6CAC-425C-AD1B-09071CFCC8EB}" sibTransId="{FF5FA84E-35EF-4F19-AF87-E58D0172F7F2}"/>
    <dgm:cxn modelId="{D36F3798-905F-4918-BE44-9B30D2C12D48}" type="presOf" srcId="{177DCE68-ABCF-4C08-9DDD-3BC87843AAA8}" destId="{6D170360-EFC0-4AE5-BE65-CA3005F4852C}" srcOrd="0" destOrd="0" presId="urn:microsoft.com/office/officeart/2005/8/layout/hList7#1"/>
    <dgm:cxn modelId="{0E282BF5-CEC1-489A-BABE-C13648F5DA65}" type="presOf" srcId="{9C5D4C72-3E67-47E4-AC46-E3C872614476}" destId="{D93BFBCF-FA04-416A-A773-8720C4A1A9CF}" srcOrd="0" destOrd="0" presId="urn:microsoft.com/office/officeart/2005/8/layout/hList7#1"/>
    <dgm:cxn modelId="{59F62E30-5A2B-443D-AD28-002FD79B6D63}" type="presOf" srcId="{84AA4FAD-254E-49CC-81AB-F73AFE9DD777}" destId="{A464573E-74D8-4C3C-8C89-2610E96276CE}" srcOrd="1" destOrd="0" presId="urn:microsoft.com/office/officeart/2005/8/layout/hList7#1"/>
    <dgm:cxn modelId="{36CF668E-6924-4023-B52F-80E72EDCC10F}" type="presOf" srcId="{BD83CD82-16D7-48C5-984A-F8CF85DA3EFA}" destId="{6F6AAA9B-9884-4870-B641-F62A80F4E7A8}" srcOrd="0" destOrd="0" presId="urn:microsoft.com/office/officeart/2005/8/layout/hList7#1"/>
    <dgm:cxn modelId="{749A1845-B16A-4410-8014-DA54520A588B}" type="presOf" srcId="{84AA4FAD-254E-49CC-81AB-F73AFE9DD777}" destId="{A381BDB4-CFC2-455C-A5E0-77ABD3ABC325}" srcOrd="0" destOrd="0" presId="urn:microsoft.com/office/officeart/2005/8/layout/hList7#1"/>
    <dgm:cxn modelId="{BA554AF3-30B9-4A09-B67F-A33795E7BF4A}" type="presOf" srcId="{177DCE68-ABCF-4C08-9DDD-3BC87843AAA8}" destId="{58B63C2C-1A19-47B7-BBDB-CA41C4AB6CAE}" srcOrd="1" destOrd="0" presId="urn:microsoft.com/office/officeart/2005/8/layout/hList7#1"/>
    <dgm:cxn modelId="{F80C0CAE-6958-4B61-A57E-485E1611D716}" srcId="{2A81DED0-1E23-4317-B900-C90E4F78C32D}" destId="{9C5D4C72-3E67-47E4-AC46-E3C872614476}" srcOrd="4" destOrd="0" parTransId="{A4BF42C2-A769-4639-AD31-539532063414}" sibTransId="{ABE1DCC9-CC18-4508-AE12-EE16DD8B362B}"/>
    <dgm:cxn modelId="{141AEA30-6316-4724-8051-CF9765CD105E}" type="presOf" srcId="{9C5D4C72-3E67-47E4-AC46-E3C872614476}" destId="{AEE236A4-9CE0-413E-B0F1-DFBA4199A243}" srcOrd="1" destOrd="0" presId="urn:microsoft.com/office/officeart/2005/8/layout/hList7#1"/>
    <dgm:cxn modelId="{802C9B30-1B28-4FE9-B85E-E8B94F80BC00}" type="presOf" srcId="{99427ADC-CE00-4BB7-BF06-2F4442903B51}" destId="{8E6EE5EE-C413-475D-B505-F66E31CF5EC4}" srcOrd="0" destOrd="0" presId="urn:microsoft.com/office/officeart/2005/8/layout/hList7#1"/>
    <dgm:cxn modelId="{1FB373AD-AD04-4C7F-8871-52C968FFF51F}" srcId="{2A81DED0-1E23-4317-B900-C90E4F78C32D}" destId="{177DCE68-ABCF-4C08-9DDD-3BC87843AAA8}" srcOrd="2" destOrd="0" parTransId="{6E396A46-6453-432B-AAB2-B2DBB689C6FF}" sibTransId="{7A158537-CF85-4DE5-A757-08153D1CA042}"/>
    <dgm:cxn modelId="{0E81D479-8139-42B4-84E6-3E4E03122D92}" type="presOf" srcId="{7A158537-CF85-4DE5-A757-08153D1CA042}" destId="{893082F5-510B-45EF-B06D-A665BC077FA8}" srcOrd="0" destOrd="0" presId="urn:microsoft.com/office/officeart/2005/8/layout/hList7#1"/>
    <dgm:cxn modelId="{F2560769-9AA8-47F4-8440-D8FC4C640C8B}" type="presParOf" srcId="{1F34B0F6-5739-4BDD-9766-3FB2DB798EFD}" destId="{D4C48D0D-DBEE-4528-904B-39F377A394D9}" srcOrd="0" destOrd="0" presId="urn:microsoft.com/office/officeart/2005/8/layout/hList7#1"/>
    <dgm:cxn modelId="{B35D0FF4-9FCC-427C-98B1-4B10BF851CF6}" type="presParOf" srcId="{1F34B0F6-5739-4BDD-9766-3FB2DB798EFD}" destId="{110DAAD2-F450-4B1C-82B6-D3F42300D41E}" srcOrd="1" destOrd="0" presId="urn:microsoft.com/office/officeart/2005/8/layout/hList7#1"/>
    <dgm:cxn modelId="{1D8DA204-296D-4517-A90B-BDC412735E12}" type="presParOf" srcId="{110DAAD2-F450-4B1C-82B6-D3F42300D41E}" destId="{2785ACF5-3FD0-4A2F-8C77-0130039DB9E9}" srcOrd="0" destOrd="0" presId="urn:microsoft.com/office/officeart/2005/8/layout/hList7#1"/>
    <dgm:cxn modelId="{12C0E0F4-231B-48CF-8074-62545BBEA65B}" type="presParOf" srcId="{2785ACF5-3FD0-4A2F-8C77-0130039DB9E9}" destId="{B3A1D9C9-EB40-46EF-83D1-265F63811071}" srcOrd="0" destOrd="0" presId="urn:microsoft.com/office/officeart/2005/8/layout/hList7#1"/>
    <dgm:cxn modelId="{1B1A5611-9796-4F3C-805D-F75B54D0AA68}" type="presParOf" srcId="{2785ACF5-3FD0-4A2F-8C77-0130039DB9E9}" destId="{5BAC2D03-7D95-46FE-BDBC-36D6A42C6967}" srcOrd="1" destOrd="0" presId="urn:microsoft.com/office/officeart/2005/8/layout/hList7#1"/>
    <dgm:cxn modelId="{0D8857AD-24A4-410B-8127-C33FE6BB8A1D}" type="presParOf" srcId="{2785ACF5-3FD0-4A2F-8C77-0130039DB9E9}" destId="{B26C7F28-8BC3-4662-B754-E4988CBA0582}" srcOrd="2" destOrd="0" presId="urn:microsoft.com/office/officeart/2005/8/layout/hList7#1"/>
    <dgm:cxn modelId="{D828B34B-2758-4E74-ACE3-5C9120E20180}" type="presParOf" srcId="{2785ACF5-3FD0-4A2F-8C77-0130039DB9E9}" destId="{210B551F-1F6C-4C2D-B250-149180C77734}" srcOrd="3" destOrd="0" presId="urn:microsoft.com/office/officeart/2005/8/layout/hList7#1"/>
    <dgm:cxn modelId="{A18D8AC6-6FA2-4335-B686-12BB042F2447}" type="presParOf" srcId="{110DAAD2-F450-4B1C-82B6-D3F42300D41E}" destId="{08350E90-24B4-4AD0-8E10-2CB8ECFF2674}" srcOrd="1" destOrd="0" presId="urn:microsoft.com/office/officeart/2005/8/layout/hList7#1"/>
    <dgm:cxn modelId="{5C9DB5C8-1BF6-4CC5-98AA-A678CD1CD708}" type="presParOf" srcId="{110DAAD2-F450-4B1C-82B6-D3F42300D41E}" destId="{67B5453F-9107-4361-810C-353ED4B6FD14}" srcOrd="2" destOrd="0" presId="urn:microsoft.com/office/officeart/2005/8/layout/hList7#1"/>
    <dgm:cxn modelId="{473AC117-E90D-43BC-B0ED-D764C0646411}" type="presParOf" srcId="{67B5453F-9107-4361-810C-353ED4B6FD14}" destId="{A381BDB4-CFC2-455C-A5E0-77ABD3ABC325}" srcOrd="0" destOrd="0" presId="urn:microsoft.com/office/officeart/2005/8/layout/hList7#1"/>
    <dgm:cxn modelId="{BC1DBBAA-4316-4B94-B876-DC91FA05E6A8}" type="presParOf" srcId="{67B5453F-9107-4361-810C-353ED4B6FD14}" destId="{A464573E-74D8-4C3C-8C89-2610E96276CE}" srcOrd="1" destOrd="0" presId="urn:microsoft.com/office/officeart/2005/8/layout/hList7#1"/>
    <dgm:cxn modelId="{0C13E9F8-35CD-410A-BF23-9A586EDE812A}" type="presParOf" srcId="{67B5453F-9107-4361-810C-353ED4B6FD14}" destId="{2E2F710A-7FE8-4B42-80AE-A970B5C2B831}" srcOrd="2" destOrd="0" presId="urn:microsoft.com/office/officeart/2005/8/layout/hList7#1"/>
    <dgm:cxn modelId="{E9100E2B-E977-4149-8268-2CDC4A0D2C3E}" type="presParOf" srcId="{67B5453F-9107-4361-810C-353ED4B6FD14}" destId="{572B9990-314F-4065-9E7A-13A8ECDA7628}" srcOrd="3" destOrd="0" presId="urn:microsoft.com/office/officeart/2005/8/layout/hList7#1"/>
    <dgm:cxn modelId="{5D2A00CE-EE09-4807-A977-16C474AB133A}" type="presParOf" srcId="{110DAAD2-F450-4B1C-82B6-D3F42300D41E}" destId="{8E6EE5EE-C413-475D-B505-F66E31CF5EC4}" srcOrd="3" destOrd="0" presId="urn:microsoft.com/office/officeart/2005/8/layout/hList7#1"/>
    <dgm:cxn modelId="{DA970C1F-DC1D-4CEC-B5F9-9C560BE7A6B6}" type="presParOf" srcId="{110DAAD2-F450-4B1C-82B6-D3F42300D41E}" destId="{1D1340B9-D462-404A-88E0-EE9FDAAD27A2}" srcOrd="4" destOrd="0" presId="urn:microsoft.com/office/officeart/2005/8/layout/hList7#1"/>
    <dgm:cxn modelId="{FFB89C98-77BA-496A-827C-3D871AC4E035}" type="presParOf" srcId="{1D1340B9-D462-404A-88E0-EE9FDAAD27A2}" destId="{6D170360-EFC0-4AE5-BE65-CA3005F4852C}" srcOrd="0" destOrd="0" presId="urn:microsoft.com/office/officeart/2005/8/layout/hList7#1"/>
    <dgm:cxn modelId="{50821E3E-5145-4FA5-9449-EBA6D452EE85}" type="presParOf" srcId="{1D1340B9-D462-404A-88E0-EE9FDAAD27A2}" destId="{58B63C2C-1A19-47B7-BBDB-CA41C4AB6CAE}" srcOrd="1" destOrd="0" presId="urn:microsoft.com/office/officeart/2005/8/layout/hList7#1"/>
    <dgm:cxn modelId="{455FDA92-7005-4950-A5C0-FA5AA49932BE}" type="presParOf" srcId="{1D1340B9-D462-404A-88E0-EE9FDAAD27A2}" destId="{E415B632-E862-4797-AC0A-9FAAF6E2B12F}" srcOrd="2" destOrd="0" presId="urn:microsoft.com/office/officeart/2005/8/layout/hList7#1"/>
    <dgm:cxn modelId="{8B940F8B-26B4-438F-B28E-4B335A2AFF91}" type="presParOf" srcId="{1D1340B9-D462-404A-88E0-EE9FDAAD27A2}" destId="{DA4FDF04-0BD6-4384-8DA6-727775920828}" srcOrd="3" destOrd="0" presId="urn:microsoft.com/office/officeart/2005/8/layout/hList7#1"/>
    <dgm:cxn modelId="{7B4BDE43-AC0E-45F6-B044-F6C288FA3877}" type="presParOf" srcId="{110DAAD2-F450-4B1C-82B6-D3F42300D41E}" destId="{893082F5-510B-45EF-B06D-A665BC077FA8}" srcOrd="5" destOrd="0" presId="urn:microsoft.com/office/officeart/2005/8/layout/hList7#1"/>
    <dgm:cxn modelId="{16C0F96A-031F-4AC1-9B71-C0590EA7EBDD}" type="presParOf" srcId="{110DAAD2-F450-4B1C-82B6-D3F42300D41E}" destId="{11904E3B-6794-4B77-904C-46C951562DD9}" srcOrd="6" destOrd="0" presId="urn:microsoft.com/office/officeart/2005/8/layout/hList7#1"/>
    <dgm:cxn modelId="{494C3AF5-52F8-43B8-86D8-C509AFCD1456}" type="presParOf" srcId="{11904E3B-6794-4B77-904C-46C951562DD9}" destId="{6F6AAA9B-9884-4870-B641-F62A80F4E7A8}" srcOrd="0" destOrd="0" presId="urn:microsoft.com/office/officeart/2005/8/layout/hList7#1"/>
    <dgm:cxn modelId="{D9E85C88-DB67-4071-8F56-477904D1F74B}" type="presParOf" srcId="{11904E3B-6794-4B77-904C-46C951562DD9}" destId="{434430FF-F869-4F9D-B5D3-3DA4A7E244C3}" srcOrd="1" destOrd="0" presId="urn:microsoft.com/office/officeart/2005/8/layout/hList7#1"/>
    <dgm:cxn modelId="{5021BD5B-4B83-4F70-9C99-97A5E3D6F739}" type="presParOf" srcId="{11904E3B-6794-4B77-904C-46C951562DD9}" destId="{EB6CCF60-82BE-4C50-8022-7CBA290294BE}" srcOrd="2" destOrd="0" presId="urn:microsoft.com/office/officeart/2005/8/layout/hList7#1"/>
    <dgm:cxn modelId="{9627F7FF-EF92-45EF-A68B-E733AA3E20DC}" type="presParOf" srcId="{11904E3B-6794-4B77-904C-46C951562DD9}" destId="{9E0985C4-8A61-4D0B-857D-234A57AC576D}" srcOrd="3" destOrd="0" presId="urn:microsoft.com/office/officeart/2005/8/layout/hList7#1"/>
    <dgm:cxn modelId="{7CB478C6-F801-43AC-811B-35FF9CEC0ED3}" type="presParOf" srcId="{110DAAD2-F450-4B1C-82B6-D3F42300D41E}" destId="{A11158E1-1E94-494F-AE04-6EC5B47BCCC9}" srcOrd="7" destOrd="0" presId="urn:microsoft.com/office/officeart/2005/8/layout/hList7#1"/>
    <dgm:cxn modelId="{1D8D0573-286F-4C01-9B62-FF1AECDE8ACE}" type="presParOf" srcId="{110DAAD2-F450-4B1C-82B6-D3F42300D41E}" destId="{BE27B8A2-3F80-4A00-801C-7EC7A34B3B97}" srcOrd="8" destOrd="0" presId="urn:microsoft.com/office/officeart/2005/8/layout/hList7#1"/>
    <dgm:cxn modelId="{84B3A808-C613-4299-82B2-C94E36619E24}" type="presParOf" srcId="{BE27B8A2-3F80-4A00-801C-7EC7A34B3B97}" destId="{D93BFBCF-FA04-416A-A773-8720C4A1A9CF}" srcOrd="0" destOrd="0" presId="urn:microsoft.com/office/officeart/2005/8/layout/hList7#1"/>
    <dgm:cxn modelId="{0902F2D6-0074-4EE4-BCFC-48D26BB1D9A6}" type="presParOf" srcId="{BE27B8A2-3F80-4A00-801C-7EC7A34B3B97}" destId="{AEE236A4-9CE0-413E-B0F1-DFBA4199A243}" srcOrd="1" destOrd="0" presId="urn:microsoft.com/office/officeart/2005/8/layout/hList7#1"/>
    <dgm:cxn modelId="{9E9D3EE3-3468-4F2C-9E2E-C9BB0B6A5C61}" type="presParOf" srcId="{BE27B8A2-3F80-4A00-801C-7EC7A34B3B97}" destId="{6E408EAC-06CB-4850-95D7-0D87C92D6DEE}" srcOrd="2" destOrd="0" presId="urn:microsoft.com/office/officeart/2005/8/layout/hList7#1"/>
    <dgm:cxn modelId="{4487A3E4-0EBB-4623-A4D2-02B0F74BA2F7}" type="presParOf" srcId="{BE27B8A2-3F80-4A00-801C-7EC7A34B3B97}" destId="{1921CCA6-1449-4ED2-860C-826B374B8B95}"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1D9C9-EB40-46EF-83D1-265F63811071}">
      <dsp:nvSpPr>
        <dsp:cNvPr id="0" name=""/>
        <dsp:cNvSpPr/>
      </dsp:nvSpPr>
      <dsp:spPr>
        <a:xfrm>
          <a:off x="0" y="0"/>
          <a:ext cx="1696640" cy="57150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ja-JP" altLang="en-US" sz="1600" b="1" kern="1200" dirty="0" smtClean="0"/>
            <a:t>液状膜システム</a:t>
          </a:r>
          <a:endParaRPr lang="en-US" sz="1600" b="1" kern="1200" dirty="0" smtClean="0"/>
        </a:p>
        <a:p>
          <a:pPr lvl="0" algn="ctr" defTabSz="711200">
            <a:lnSpc>
              <a:spcPct val="90000"/>
            </a:lnSpc>
            <a:spcBef>
              <a:spcPct val="0"/>
            </a:spcBef>
            <a:spcAft>
              <a:spcPct val="35000"/>
            </a:spcAft>
          </a:pPr>
          <a:r>
            <a:rPr lang="ja-JP" altLang="en-US" sz="1400" kern="1200" dirty="0" smtClean="0"/>
            <a:t>人工液を冷却されたラバーに添加し全気候耐久性を向上させて屋根材に求められる全てのニーズをカバー。</a:t>
          </a:r>
          <a:endParaRPr lang="en-US" altLang="ja-JP" sz="1400" kern="1200" dirty="0" smtClean="0"/>
        </a:p>
        <a:p>
          <a:pPr lvl="0" algn="ctr" defTabSz="711200">
            <a:lnSpc>
              <a:spcPct val="90000"/>
            </a:lnSpc>
            <a:spcBef>
              <a:spcPct val="0"/>
            </a:spcBef>
            <a:spcAft>
              <a:spcPct val="35000"/>
            </a:spcAft>
          </a:pPr>
          <a:endParaRPr lang="en-US" sz="1900" kern="1200" dirty="0" smtClean="0"/>
        </a:p>
        <a:p>
          <a:pPr lvl="0" algn="ctr" defTabSz="711200">
            <a:lnSpc>
              <a:spcPct val="90000"/>
            </a:lnSpc>
            <a:spcBef>
              <a:spcPct val="0"/>
            </a:spcBef>
            <a:spcAft>
              <a:spcPct val="35000"/>
            </a:spcAft>
          </a:pPr>
          <a:endParaRPr lang="en-US" sz="1900" kern="1200" dirty="0"/>
        </a:p>
      </dsp:txBody>
      <dsp:txXfrm>
        <a:off x="0" y="2286000"/>
        <a:ext cx="1696640" cy="2286000"/>
      </dsp:txXfrm>
    </dsp:sp>
    <dsp:sp modelId="{210B551F-1F6C-4C2D-B250-149180C77734}">
      <dsp:nvSpPr>
        <dsp:cNvPr id="0" name=""/>
        <dsp:cNvSpPr/>
      </dsp:nvSpPr>
      <dsp:spPr>
        <a:xfrm>
          <a:off x="7" y="414132"/>
          <a:ext cx="1594842" cy="190309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81BDB4-CFC2-455C-A5E0-77ABD3ABC325}">
      <dsp:nvSpPr>
        <dsp:cNvPr id="0" name=""/>
        <dsp:cNvSpPr/>
      </dsp:nvSpPr>
      <dsp:spPr>
        <a:xfrm>
          <a:off x="1752595" y="0"/>
          <a:ext cx="1696640" cy="5715000"/>
        </a:xfrm>
        <a:prstGeom prst="roundRect">
          <a:avLst>
            <a:gd name="adj" fmla="val 1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100000"/>
            </a:lnSpc>
            <a:spcBef>
              <a:spcPct val="0"/>
            </a:spcBef>
            <a:spcAft>
              <a:spcPts val="0"/>
            </a:spcAft>
          </a:pPr>
          <a:endParaRPr lang="en-US" sz="1600" kern="1200" dirty="0" smtClean="0"/>
        </a:p>
        <a:p>
          <a:pPr lvl="0" algn="ctr" defTabSz="711200">
            <a:lnSpc>
              <a:spcPct val="100000"/>
            </a:lnSpc>
            <a:spcBef>
              <a:spcPct val="0"/>
            </a:spcBef>
            <a:spcAft>
              <a:spcPts val="600"/>
            </a:spcAft>
          </a:pPr>
          <a:r>
            <a:rPr lang="ja-JP" altLang="en-US" sz="1600" kern="1200" dirty="0" smtClean="0"/>
            <a:t>下地材を問わない接着強度</a:t>
          </a:r>
          <a:endParaRPr lang="en-US" sz="1600" kern="1200" dirty="0" smtClean="0"/>
        </a:p>
        <a:p>
          <a:pPr lvl="0" algn="l" defTabSz="711200">
            <a:lnSpc>
              <a:spcPct val="90000"/>
            </a:lnSpc>
            <a:spcBef>
              <a:spcPct val="0"/>
            </a:spcBef>
            <a:spcAft>
              <a:spcPts val="0"/>
            </a:spcAft>
          </a:pPr>
          <a:r>
            <a:rPr lang="en-US" sz="1400" kern="1200" dirty="0" smtClean="0"/>
            <a:t>  -  </a:t>
          </a:r>
          <a:r>
            <a:rPr lang="ja-JP" altLang="en-US" sz="1400" kern="1200" dirty="0" smtClean="0"/>
            <a:t>金属</a:t>
          </a:r>
          <a:endParaRPr lang="en-US" sz="1400" kern="1200" dirty="0" smtClean="0"/>
        </a:p>
        <a:p>
          <a:pPr lvl="0" algn="l" defTabSz="711200">
            <a:lnSpc>
              <a:spcPct val="90000"/>
            </a:lnSpc>
            <a:spcBef>
              <a:spcPct val="0"/>
            </a:spcBef>
            <a:spcAft>
              <a:spcPts val="0"/>
            </a:spcAft>
          </a:pPr>
          <a:r>
            <a:rPr lang="en-US" sz="1400" kern="1200" dirty="0" smtClean="0"/>
            <a:t>  -  BUR , Mod – Bit</a:t>
          </a:r>
        </a:p>
        <a:p>
          <a:pPr lvl="0" algn="l" defTabSz="711200">
            <a:lnSpc>
              <a:spcPct val="90000"/>
            </a:lnSpc>
            <a:spcBef>
              <a:spcPct val="0"/>
            </a:spcBef>
            <a:spcAft>
              <a:spcPts val="0"/>
            </a:spcAft>
          </a:pPr>
          <a:r>
            <a:rPr lang="en-US" sz="1400" kern="1200" dirty="0" smtClean="0"/>
            <a:t>  -  EPDM, PVC</a:t>
          </a:r>
        </a:p>
        <a:p>
          <a:pPr lvl="0" algn="l" defTabSz="711200">
            <a:lnSpc>
              <a:spcPct val="90000"/>
            </a:lnSpc>
            <a:spcBef>
              <a:spcPct val="0"/>
            </a:spcBef>
            <a:spcAft>
              <a:spcPts val="0"/>
            </a:spcAft>
          </a:pPr>
          <a:r>
            <a:rPr lang="en-US" sz="1400" kern="1200" dirty="0" smtClean="0"/>
            <a:t>  -  </a:t>
          </a:r>
          <a:r>
            <a:rPr lang="ja-JP" altLang="en-US" sz="1400" kern="1200" dirty="0" smtClean="0"/>
            <a:t>コンクリート系</a:t>
          </a:r>
          <a:endParaRPr lang="en-US" sz="1400" kern="1200" dirty="0" smtClean="0"/>
        </a:p>
        <a:p>
          <a:pPr lvl="0" algn="l" defTabSz="711200">
            <a:lnSpc>
              <a:spcPct val="90000"/>
            </a:lnSpc>
            <a:spcBef>
              <a:spcPct val="0"/>
            </a:spcBef>
            <a:spcAft>
              <a:spcPts val="0"/>
            </a:spcAft>
          </a:pPr>
          <a:r>
            <a:rPr lang="en-US" sz="1400" kern="1200" dirty="0" smtClean="0"/>
            <a:t>  -  </a:t>
          </a:r>
          <a:r>
            <a:rPr lang="ja-JP" altLang="en-US" sz="1400" kern="1200" dirty="0" smtClean="0"/>
            <a:t>その他</a:t>
          </a:r>
          <a:endParaRPr lang="en-US" sz="1400" kern="1200" dirty="0" smtClean="0"/>
        </a:p>
        <a:p>
          <a:pPr lvl="0" algn="l" defTabSz="711200">
            <a:lnSpc>
              <a:spcPct val="90000"/>
            </a:lnSpc>
            <a:spcBef>
              <a:spcPct val="0"/>
            </a:spcBef>
            <a:spcAft>
              <a:spcPct val="35000"/>
            </a:spcAft>
          </a:pPr>
          <a:endParaRPr lang="en-US" sz="1400" kern="1200" dirty="0" smtClean="0"/>
        </a:p>
        <a:p>
          <a:pPr lvl="0" algn="ctr" defTabSz="711200">
            <a:lnSpc>
              <a:spcPct val="90000"/>
            </a:lnSpc>
            <a:spcBef>
              <a:spcPct val="0"/>
            </a:spcBef>
            <a:spcAft>
              <a:spcPct val="35000"/>
            </a:spcAft>
          </a:pPr>
          <a:endParaRPr lang="en-US" sz="1600" kern="1200" dirty="0"/>
        </a:p>
      </dsp:txBody>
      <dsp:txXfrm>
        <a:off x="1752595" y="2286000"/>
        <a:ext cx="1696640" cy="2286000"/>
      </dsp:txXfrm>
    </dsp:sp>
    <dsp:sp modelId="{572B9990-314F-4065-9E7A-13A8ECDA7628}">
      <dsp:nvSpPr>
        <dsp:cNvPr id="0" name=""/>
        <dsp:cNvSpPr/>
      </dsp:nvSpPr>
      <dsp:spPr>
        <a:xfrm>
          <a:off x="1798439" y="342900"/>
          <a:ext cx="1594842" cy="1903095"/>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70360-EFC0-4AE5-BE65-CA3005F4852C}">
      <dsp:nvSpPr>
        <dsp:cNvPr id="0" name=""/>
        <dsp:cNvSpPr/>
      </dsp:nvSpPr>
      <dsp:spPr>
        <a:xfrm>
          <a:off x="3505208" y="0"/>
          <a:ext cx="1696640" cy="5715000"/>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ja-JP" altLang="en-US" sz="1600" b="1" kern="1200" dirty="0" smtClean="0"/>
            <a:t>強い耐湿性</a:t>
          </a:r>
          <a:endParaRPr lang="en-US" sz="1600" b="1" kern="1200" dirty="0" smtClean="0"/>
        </a:p>
        <a:p>
          <a:pPr lvl="0" algn="ctr" defTabSz="711200">
            <a:lnSpc>
              <a:spcPct val="90000"/>
            </a:lnSpc>
            <a:spcBef>
              <a:spcPct val="0"/>
            </a:spcBef>
            <a:spcAft>
              <a:spcPct val="35000"/>
            </a:spcAft>
          </a:pPr>
          <a:r>
            <a:rPr lang="ja-JP" altLang="en-US" sz="1400" kern="1200" dirty="0" smtClean="0"/>
            <a:t>吸湿効果により生じる損害を軽減する。全気候に対応、実証済み</a:t>
          </a:r>
          <a:endParaRPr lang="en-US" altLang="ja-JP" sz="1400" kern="1200" dirty="0" smtClean="0"/>
        </a:p>
      </dsp:txBody>
      <dsp:txXfrm>
        <a:off x="3505208" y="2286000"/>
        <a:ext cx="1696640" cy="2286000"/>
      </dsp:txXfrm>
    </dsp:sp>
    <dsp:sp modelId="{DA4FDF04-0BD6-4384-8DA6-727775920828}">
      <dsp:nvSpPr>
        <dsp:cNvPr id="0" name=""/>
        <dsp:cNvSpPr/>
      </dsp:nvSpPr>
      <dsp:spPr>
        <a:xfrm>
          <a:off x="3545978" y="342900"/>
          <a:ext cx="1594842" cy="1903095"/>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AA9B-9884-4870-B641-F62A80F4E7A8}">
      <dsp:nvSpPr>
        <dsp:cNvPr id="0" name=""/>
        <dsp:cNvSpPr/>
      </dsp:nvSpPr>
      <dsp:spPr>
        <a:xfrm>
          <a:off x="5279504" y="0"/>
          <a:ext cx="1696640" cy="5715000"/>
        </a:xfrm>
        <a:prstGeom prst="roundRect">
          <a:avLst>
            <a:gd name="adj" fmla="val 1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100000"/>
            </a:lnSpc>
            <a:spcBef>
              <a:spcPct val="0"/>
            </a:spcBef>
            <a:spcAft>
              <a:spcPts val="0"/>
            </a:spcAft>
          </a:pPr>
          <a:r>
            <a:rPr lang="ja-JP" altLang="en-US" sz="1600" kern="1200" dirty="0" smtClean="0"/>
            <a:t>メンテ・修繕の</a:t>
          </a:r>
          <a:endParaRPr lang="en-US" altLang="ja-JP" sz="1600" kern="1200" dirty="0" smtClean="0"/>
        </a:p>
        <a:p>
          <a:pPr lvl="0" algn="ctr" defTabSz="711200">
            <a:lnSpc>
              <a:spcPct val="100000"/>
            </a:lnSpc>
            <a:spcBef>
              <a:spcPct val="0"/>
            </a:spcBef>
            <a:spcAft>
              <a:spcPts val="0"/>
            </a:spcAft>
          </a:pPr>
          <a:r>
            <a:rPr lang="ja-JP" altLang="en-US" sz="1600" kern="1200" dirty="0" smtClean="0"/>
            <a:t>簡単さ</a:t>
          </a:r>
          <a:endParaRPr lang="en-US" sz="1600" kern="1200" dirty="0" smtClean="0"/>
        </a:p>
        <a:p>
          <a:pPr lvl="0" algn="ctr" defTabSz="711200">
            <a:lnSpc>
              <a:spcPct val="90000"/>
            </a:lnSpc>
            <a:spcBef>
              <a:spcPct val="0"/>
            </a:spcBef>
            <a:spcAft>
              <a:spcPct val="35000"/>
            </a:spcAft>
          </a:pPr>
          <a:r>
            <a:rPr lang="ja-JP" altLang="en-US" sz="1400" kern="1200" dirty="0" smtClean="0"/>
            <a:t>屋根工事業者にとって基本的手順で施工できることによりクレイム等、稀。</a:t>
          </a:r>
          <a:endParaRPr lang="en-US" altLang="ja-JP" sz="1400" kern="1200" dirty="0" smtClean="0"/>
        </a:p>
        <a:p>
          <a:pPr lvl="0" algn="ctr" defTabSz="711200">
            <a:lnSpc>
              <a:spcPct val="90000"/>
            </a:lnSpc>
            <a:spcBef>
              <a:spcPct val="0"/>
            </a:spcBef>
            <a:spcAft>
              <a:spcPct val="35000"/>
            </a:spcAft>
          </a:pPr>
          <a:r>
            <a:rPr lang="ja-JP" altLang="en-US" sz="1400" kern="1200" dirty="0" smtClean="0"/>
            <a:t>多くの下地材に高い接着効果を発揮。</a:t>
          </a:r>
          <a:endParaRPr lang="en-US" sz="1400" kern="1200" dirty="0" smtClean="0"/>
        </a:p>
      </dsp:txBody>
      <dsp:txXfrm>
        <a:off x="5279504" y="2286000"/>
        <a:ext cx="1696640" cy="2286000"/>
      </dsp:txXfrm>
    </dsp:sp>
    <dsp:sp modelId="{9E0985C4-8A61-4D0B-857D-234A57AC576D}">
      <dsp:nvSpPr>
        <dsp:cNvPr id="0" name=""/>
        <dsp:cNvSpPr/>
      </dsp:nvSpPr>
      <dsp:spPr>
        <a:xfrm>
          <a:off x="5293518" y="342900"/>
          <a:ext cx="1594842" cy="1903095"/>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3BFBCF-FA04-416A-A773-8720C4A1A9CF}">
      <dsp:nvSpPr>
        <dsp:cNvPr id="0" name=""/>
        <dsp:cNvSpPr/>
      </dsp:nvSpPr>
      <dsp:spPr>
        <a:xfrm>
          <a:off x="6990159" y="0"/>
          <a:ext cx="1696640" cy="571500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ja-JP" altLang="en-US" sz="1600" b="1" kern="1200" dirty="0" smtClean="0"/>
            <a:t>経費節減に</a:t>
          </a:r>
          <a:endParaRPr lang="en-US" sz="1600" b="1" kern="1200" dirty="0" smtClean="0"/>
        </a:p>
        <a:p>
          <a:pPr lvl="0" algn="ctr" defTabSz="711200">
            <a:lnSpc>
              <a:spcPct val="90000"/>
            </a:lnSpc>
            <a:spcBef>
              <a:spcPct val="0"/>
            </a:spcBef>
            <a:spcAft>
              <a:spcPct val="35000"/>
            </a:spcAft>
          </a:pPr>
          <a:endParaRPr lang="en-US" sz="1400" kern="1200" dirty="0" smtClean="0"/>
        </a:p>
        <a:p>
          <a:pPr lvl="0" algn="ctr" defTabSz="711200">
            <a:lnSpc>
              <a:spcPct val="90000"/>
            </a:lnSpc>
            <a:spcBef>
              <a:spcPct val="0"/>
            </a:spcBef>
            <a:spcAft>
              <a:spcPct val="35000"/>
            </a:spcAft>
          </a:pPr>
          <a:r>
            <a:rPr lang="ja-JP" altLang="en-US" sz="1400" kern="1200" dirty="0" smtClean="0"/>
            <a:t>必要な修繕・葺き替え間隔を延ばすことによりコスト削減。分散工事で、段階毎の経費での施工が可能</a:t>
          </a:r>
          <a:endParaRPr lang="en-US" altLang="ja-JP" sz="1400" kern="1200" dirty="0" smtClean="0"/>
        </a:p>
        <a:p>
          <a:pPr lvl="0" algn="ctr" defTabSz="711200">
            <a:lnSpc>
              <a:spcPct val="90000"/>
            </a:lnSpc>
            <a:spcBef>
              <a:spcPct val="0"/>
            </a:spcBef>
            <a:spcAft>
              <a:spcPct val="35000"/>
            </a:spcAft>
          </a:pPr>
          <a:endParaRPr lang="en-US" sz="1600" kern="1200" dirty="0"/>
        </a:p>
      </dsp:txBody>
      <dsp:txXfrm>
        <a:off x="6990159" y="2286000"/>
        <a:ext cx="1696640" cy="2286000"/>
      </dsp:txXfrm>
    </dsp:sp>
    <dsp:sp modelId="{1921CCA6-1449-4ED2-860C-826B374B8B95}">
      <dsp:nvSpPr>
        <dsp:cNvPr id="0" name=""/>
        <dsp:cNvSpPr/>
      </dsp:nvSpPr>
      <dsp:spPr>
        <a:xfrm>
          <a:off x="7041058" y="342900"/>
          <a:ext cx="1594842" cy="1903095"/>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C48D0D-DBEE-4528-904B-39F377A394D9}">
      <dsp:nvSpPr>
        <dsp:cNvPr id="0" name=""/>
        <dsp:cNvSpPr/>
      </dsp:nvSpPr>
      <dsp:spPr>
        <a:xfrm>
          <a:off x="3336346" y="5432561"/>
          <a:ext cx="1997644" cy="282438"/>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6661" tIns="48331" rIns="96661" bIns="48331" rtlCol="0"/>
          <a:lstStyle>
            <a:lvl1pPr algn="r">
              <a:defRPr sz="1300"/>
            </a:lvl1pPr>
          </a:lstStyle>
          <a:p>
            <a:fld id="{3B1179B4-1954-48C7-96BC-BCBF5E40E1A8}" type="datetimeFigureOut">
              <a:rPr lang="en-US" smtClean="0"/>
              <a:pPr/>
              <a:t>2/20/2018</a:t>
            </a:fld>
            <a:endParaRPr lang="en-US"/>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6661" tIns="48331" rIns="96661" bIns="48331" rtlCol="0" anchor="b"/>
          <a:lstStyle>
            <a:lvl1pPr algn="r">
              <a:defRPr sz="1300"/>
            </a:lvl1pPr>
          </a:lstStyle>
          <a:p>
            <a:fld id="{245A825B-CA0C-4A32-8C53-06B297FC3527}" type="slidenum">
              <a:rPr lang="en-US" smtClean="0"/>
              <a:pPr/>
              <a:t>‹#›</a:t>
            </a:fld>
            <a:endParaRPr lang="en-US"/>
          </a:p>
        </p:txBody>
      </p:sp>
    </p:spTree>
    <p:extLst>
      <p:ext uri="{BB962C8B-B14F-4D97-AF65-F5344CB8AC3E}">
        <p14:creationId xmlns:p14="http://schemas.microsoft.com/office/powerpoint/2010/main" val="20062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A825B-CA0C-4A32-8C53-06B297FC3527}" type="slidenum">
              <a:rPr lang="en-US" smtClean="0"/>
              <a:pPr/>
              <a:t>3</a:t>
            </a:fld>
            <a:endParaRPr lang="en-US"/>
          </a:p>
        </p:txBody>
      </p:sp>
    </p:spTree>
    <p:extLst>
      <p:ext uri="{BB962C8B-B14F-4D97-AF65-F5344CB8AC3E}">
        <p14:creationId xmlns:p14="http://schemas.microsoft.com/office/powerpoint/2010/main" val="574487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6A0C31F-64A2-4062-B802-48EAC181078E}" type="slidenum">
              <a:rPr lang="en-US" smtClean="0"/>
              <a:pPr>
                <a:defRPr/>
              </a:pPr>
              <a:t>5</a:t>
            </a:fld>
            <a:endParaRPr lang="en-US"/>
          </a:p>
        </p:txBody>
      </p:sp>
    </p:spTree>
    <p:extLst>
      <p:ext uri="{BB962C8B-B14F-4D97-AF65-F5344CB8AC3E}">
        <p14:creationId xmlns:p14="http://schemas.microsoft.com/office/powerpoint/2010/main" val="296070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to U.S. measure.</a:t>
            </a:r>
            <a:endParaRPr lang="en-US" dirty="0"/>
          </a:p>
        </p:txBody>
      </p:sp>
      <p:sp>
        <p:nvSpPr>
          <p:cNvPr id="4" name="Slide Number Placeholder 3"/>
          <p:cNvSpPr>
            <a:spLocks noGrp="1"/>
          </p:cNvSpPr>
          <p:nvPr>
            <p:ph type="sldNum" sz="quarter" idx="10"/>
          </p:nvPr>
        </p:nvSpPr>
        <p:spPr/>
        <p:txBody>
          <a:bodyPr/>
          <a:lstStyle/>
          <a:p>
            <a:pPr>
              <a:defRPr/>
            </a:pPr>
            <a:fld id="{16A0C31F-64A2-4062-B802-48EAC181078E}" type="slidenum">
              <a:rPr lang="en-US" smtClean="0"/>
              <a:pPr>
                <a:defRPr/>
              </a:pPr>
              <a:t>10</a:t>
            </a:fld>
            <a:endParaRPr lang="en-US"/>
          </a:p>
        </p:txBody>
      </p:sp>
    </p:spTree>
    <p:extLst>
      <p:ext uri="{BB962C8B-B14F-4D97-AF65-F5344CB8AC3E}">
        <p14:creationId xmlns:p14="http://schemas.microsoft.com/office/powerpoint/2010/main" val="29868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14</a:t>
            </a:fld>
            <a:endParaRPr lang="en-US"/>
          </a:p>
        </p:txBody>
      </p:sp>
    </p:spTree>
    <p:extLst>
      <p:ext uri="{BB962C8B-B14F-4D97-AF65-F5344CB8AC3E}">
        <p14:creationId xmlns:p14="http://schemas.microsoft.com/office/powerpoint/2010/main" val="265524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15</a:t>
            </a:fld>
            <a:endParaRPr lang="en-US"/>
          </a:p>
        </p:txBody>
      </p:sp>
    </p:spTree>
    <p:extLst>
      <p:ext uri="{BB962C8B-B14F-4D97-AF65-F5344CB8AC3E}">
        <p14:creationId xmlns:p14="http://schemas.microsoft.com/office/powerpoint/2010/main" val="2530266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16</a:t>
            </a:fld>
            <a:endParaRPr lang="en-US"/>
          </a:p>
        </p:txBody>
      </p:sp>
    </p:spTree>
    <p:extLst>
      <p:ext uri="{BB962C8B-B14F-4D97-AF65-F5344CB8AC3E}">
        <p14:creationId xmlns:p14="http://schemas.microsoft.com/office/powerpoint/2010/main" val="209686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17</a:t>
            </a:fld>
            <a:endParaRPr lang="en-US"/>
          </a:p>
        </p:txBody>
      </p:sp>
    </p:spTree>
    <p:extLst>
      <p:ext uri="{BB962C8B-B14F-4D97-AF65-F5344CB8AC3E}">
        <p14:creationId xmlns:p14="http://schemas.microsoft.com/office/powerpoint/2010/main" val="68061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18</a:t>
            </a:fld>
            <a:endParaRPr lang="en-US"/>
          </a:p>
        </p:txBody>
      </p:sp>
    </p:spTree>
    <p:extLst>
      <p:ext uri="{BB962C8B-B14F-4D97-AF65-F5344CB8AC3E}">
        <p14:creationId xmlns:p14="http://schemas.microsoft.com/office/powerpoint/2010/main" val="155827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2F333A-819B-4C98-B0C9-413181086800}" type="datetime1">
              <a:rPr lang="en-US" smtClean="0"/>
              <a:pPr/>
              <a:t>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DEB02-BE67-42DD-BB50-5ABB21D1B3A4}" type="datetime1">
              <a:rPr lang="en-US" smtClean="0"/>
              <a:pPr/>
              <a:t>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41063-3743-4395-B7F8-ED2A847B88BC}" type="datetime1">
              <a:rPr lang="en-US" smtClean="0"/>
              <a:pPr/>
              <a:t>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31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grpSp>
        <p:nvGrpSpPr>
          <p:cNvPr id="7" name="Group 14"/>
          <p:cNvGrpSpPr>
            <a:grpSpLocks/>
          </p:cNvGrpSpPr>
          <p:nvPr userDrawn="1"/>
        </p:nvGrpSpPr>
        <p:grpSpPr bwMode="auto">
          <a:xfrm>
            <a:off x="0" y="0"/>
            <a:ext cx="9144000" cy="6858000"/>
            <a:chOff x="0" y="0"/>
            <a:chExt cx="9144000" cy="6858000"/>
          </a:xfrm>
        </p:grpSpPr>
        <p:grpSp>
          <p:nvGrpSpPr>
            <p:cNvPr id="8" name="Group 8"/>
            <p:cNvGrpSpPr>
              <a:grpSpLocks/>
            </p:cNvGrpSpPr>
            <p:nvPr/>
          </p:nvGrpSpPr>
          <p:grpSpPr bwMode="auto">
            <a:xfrm>
              <a:off x="0" y="0"/>
              <a:ext cx="9144000" cy="6858000"/>
              <a:chOff x="0" y="0"/>
              <a:chExt cx="9144000" cy="6858000"/>
            </a:xfrm>
          </p:grpSpPr>
          <p:pic>
            <p:nvPicPr>
              <p:cNvPr id="10" name="Picture 2"/>
              <p:cNvPicPr>
                <a:picLocks noChangeAspect="1" noChangeArrowheads="1"/>
              </p:cNvPicPr>
              <p:nvPr/>
            </p:nvPicPr>
            <p:blipFill>
              <a:blip r:embed="rId2" cstate="print"/>
              <a:srcRect l="14389" t="22221" r="26111" b="68771"/>
              <a:stretch>
                <a:fillRect/>
              </a:stretch>
            </p:blipFill>
            <p:spPr bwMode="auto">
              <a:xfrm>
                <a:off x="0" y="0"/>
                <a:ext cx="9144000" cy="914400"/>
              </a:xfrm>
              <a:prstGeom prst="rect">
                <a:avLst/>
              </a:prstGeom>
              <a:noFill/>
              <a:ln w="9525">
                <a:noFill/>
                <a:miter lim="800000"/>
                <a:headEnd/>
                <a:tailEnd/>
              </a:ln>
            </p:spPr>
          </p:pic>
          <p:pic>
            <p:nvPicPr>
              <p:cNvPr id="11" name="Picture 8"/>
              <p:cNvPicPr>
                <a:picLocks noChangeAspect="1" noChangeArrowheads="1"/>
              </p:cNvPicPr>
              <p:nvPr/>
            </p:nvPicPr>
            <p:blipFill>
              <a:blip r:embed="rId3" cstate="print"/>
              <a:srcRect l="14444" t="72000" r="26199" b="9599"/>
              <a:stretch>
                <a:fillRect/>
              </a:stretch>
            </p:blipFill>
            <p:spPr bwMode="auto">
              <a:xfrm>
                <a:off x="0" y="4852035"/>
                <a:ext cx="9144000" cy="2005965"/>
              </a:xfrm>
              <a:prstGeom prst="rect">
                <a:avLst/>
              </a:prstGeom>
              <a:noFill/>
              <a:ln w="9525">
                <a:noFill/>
                <a:miter lim="800000"/>
                <a:headEnd/>
                <a:tailEnd/>
              </a:ln>
            </p:spPr>
          </p:pic>
        </p:grpSp>
        <p:pic>
          <p:nvPicPr>
            <p:cNvPr id="9" name="Picture 8"/>
            <p:cNvPicPr>
              <a:picLocks noChangeAspect="1" noChangeArrowheads="1"/>
            </p:cNvPicPr>
            <p:nvPr/>
          </p:nvPicPr>
          <p:blipFill>
            <a:blip r:embed="rId4" cstate="print"/>
            <a:srcRect l="60556" t="20444" r="22221" b="75111"/>
            <a:stretch>
              <a:fillRect/>
            </a:stretch>
          </p:blipFill>
          <p:spPr bwMode="auto">
            <a:xfrm>
              <a:off x="3810000" y="228600"/>
              <a:ext cx="2362200" cy="381000"/>
            </a:xfrm>
            <a:prstGeom prst="rect">
              <a:avLst/>
            </a:prstGeom>
            <a:noFill/>
            <a:ln w="9525">
              <a:noFill/>
              <a:miter lim="800000"/>
              <a:headEnd/>
              <a:tailEnd/>
            </a:ln>
          </p:spPr>
        </p:pic>
      </p:grpSp>
      <p:grpSp>
        <p:nvGrpSpPr>
          <p:cNvPr id="12" name="Group 9"/>
          <p:cNvGrpSpPr/>
          <p:nvPr userDrawn="1"/>
        </p:nvGrpSpPr>
        <p:grpSpPr>
          <a:xfrm>
            <a:off x="304800" y="91440"/>
            <a:ext cx="1905000" cy="721311"/>
            <a:chOff x="914400" y="1219200"/>
            <a:chExt cx="1905000" cy="721311"/>
          </a:xfrm>
        </p:grpSpPr>
        <p:pic>
          <p:nvPicPr>
            <p:cNvPr id="13" name="Picture 12" descr="logo fond gris bleu.jpg"/>
            <p:cNvPicPr>
              <a:picLocks noChangeAspect="1"/>
            </p:cNvPicPr>
            <p:nvPr/>
          </p:nvPicPr>
          <p:blipFill>
            <a:blip r:embed="rId5" cstate="print"/>
            <a:stretch>
              <a:fillRect/>
            </a:stretch>
          </p:blipFill>
          <p:spPr>
            <a:xfrm>
              <a:off x="914400" y="1219200"/>
              <a:ext cx="1905000" cy="721311"/>
            </a:xfrm>
            <a:prstGeom prst="rect">
              <a:avLst/>
            </a:prstGeom>
          </p:spPr>
        </p:pic>
        <p:pic>
          <p:nvPicPr>
            <p:cNvPr id="14" name="Picture 13" descr="logo fond gris bleu.jpg"/>
            <p:cNvPicPr>
              <a:picLocks noChangeAspect="1"/>
            </p:cNvPicPr>
            <p:nvPr/>
          </p:nvPicPr>
          <p:blipFill>
            <a:blip r:embed="rId5" cstate="print"/>
            <a:srcRect l="44000" t="84513" b="4923"/>
            <a:stretch>
              <a:fillRect/>
            </a:stretch>
          </p:blipFill>
          <p:spPr>
            <a:xfrm>
              <a:off x="1752600" y="1676400"/>
              <a:ext cx="1066800" cy="152400"/>
            </a:xfrm>
            <a:prstGeom prst="rect">
              <a:avLst/>
            </a:prstGeom>
          </p:spPr>
        </p:pic>
      </p:grpSp>
    </p:spTree>
    <p:extLst>
      <p:ext uri="{BB962C8B-B14F-4D97-AF65-F5344CB8AC3E}">
        <p14:creationId xmlns:p14="http://schemas.microsoft.com/office/powerpoint/2010/main" val="4114507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6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901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373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430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953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739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094581-2B57-44D6-BFAB-C03087927465}" type="datetime1">
              <a:rPr lang="en-US" smtClean="0"/>
              <a:pPr/>
              <a:t>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42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910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26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7ABA72-F307-478F-91DE-27BAC78E7CF3}" type="datetime1">
              <a:rPr lang="en-US" smtClean="0"/>
              <a:pPr/>
              <a:t>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0E061-ADAA-4050-81A4-22786CA9546A}" type="slidenum">
              <a:rPr lang="en-US" smtClean="0"/>
              <a:pPr/>
              <a:t>‹#›</a:t>
            </a:fld>
            <a:endParaRPr lang="en-US"/>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 y="1"/>
            <a:ext cx="1914107" cy="990600"/>
          </a:xfrm>
          <a:prstGeom prst="rect">
            <a:avLst/>
          </a:prstGeom>
          <a:ln>
            <a:solidFill>
              <a:schemeClr val="tx1"/>
            </a:solidFill>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36E2D0-5C16-423E-B4FD-17F0FE68CE53}" type="datetime1">
              <a:rPr lang="en-US" smtClean="0"/>
              <a:pPr/>
              <a:t>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5B0967-4E53-4EE1-AA30-A6F2690E0559}" type="datetime1">
              <a:rPr lang="en-US" smtClean="0"/>
              <a:pPr/>
              <a:t>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3A17A2-0169-4820-93AD-50A0DF33A465}" type="datetime1">
              <a:rPr lang="en-US" smtClean="0"/>
              <a:pPr/>
              <a:t>2/20/2018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2468D-592F-4615-83A1-75FDBF5AE7B9}" type="datetime1">
              <a:rPr lang="en-US" smtClean="0"/>
              <a:pPr/>
              <a:t>2/20/2018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6D7FE3-D09E-4AD3-83F0-76CB98895561}" type="datetime1">
              <a:rPr lang="en-US" smtClean="0"/>
              <a:pPr/>
              <a:t>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C5A59-C2E7-4B04-BEFF-93DD37793813}" type="datetime1">
              <a:rPr lang="en-US" smtClean="0"/>
              <a:pPr/>
              <a:t>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0E061-ADAA-4050-81A4-22786CA954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2BB17-C41C-4330-A5B8-0F179C0A4BEB}" type="datetime1">
              <a:rPr lang="en-US" smtClean="0"/>
              <a:pPr/>
              <a:t>2/20/2018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0E061-ADAA-4050-81A4-22786CA954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0A643-EBBC-4650-84B1-74F37CC4473F}" type="datetimeFigureOut">
              <a:rPr lang="en-US" smtClean="0">
                <a:solidFill>
                  <a:prstClr val="black">
                    <a:tint val="75000"/>
                  </a:prstClr>
                </a:solidFill>
              </a:rPr>
              <a:pPr/>
              <a:t>2/20/2018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61EAD-03A7-482B-96C3-9AA6B9B44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4434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696340" y="2492896"/>
            <a:ext cx="7772400" cy="2808311"/>
          </a:xfrm>
        </p:spPr>
        <p:txBody>
          <a:bodyPr>
            <a:normAutofit/>
          </a:bodyPr>
          <a:lstStyle/>
          <a:p>
            <a:pPr algn="ctr" eaLnBrk="1" hangingPunct="1"/>
            <a:r>
              <a:rPr lang="ja-JP" altLang="en-US" b="1" dirty="0" smtClean="0"/>
              <a:t>トップス屋根補修システム</a:t>
            </a:r>
            <a:r>
              <a:rPr lang="en-US" b="1" dirty="0" smtClean="0"/>
              <a:t/>
            </a:r>
            <a:br>
              <a:rPr lang="en-US" b="1" dirty="0" smtClean="0"/>
            </a:br>
            <a:r>
              <a:rPr lang="ja-JP" altLang="en-US" sz="3100" b="1" dirty="0" smtClean="0"/>
              <a:t>　</a:t>
            </a:r>
            <a:r>
              <a:rPr lang="en-US" altLang="ja-JP" sz="3100" b="1" dirty="0" smtClean="0"/>
              <a:t/>
            </a:r>
            <a:br>
              <a:rPr lang="en-US" altLang="ja-JP" sz="3100" b="1" dirty="0" smtClean="0"/>
            </a:br>
            <a:r>
              <a:rPr lang="ja-JP" altLang="en-US" sz="2000" b="1" dirty="0" smtClean="0"/>
              <a:t>理想的なメンテを建物に施し、確実に営繕の仕事をこなすことにより</a:t>
            </a:r>
            <a:r>
              <a:rPr lang="en-US" altLang="ja-JP" sz="2000" b="1" dirty="0" smtClean="0"/>
              <a:t/>
            </a:r>
            <a:br>
              <a:rPr lang="en-US" altLang="ja-JP" sz="2000" b="1" dirty="0" smtClean="0"/>
            </a:br>
            <a:r>
              <a:rPr lang="ja-JP" altLang="en-US" sz="2000" b="1" dirty="0"/>
              <a:t>顧客</a:t>
            </a:r>
            <a:r>
              <a:rPr lang="ja-JP" altLang="en-US" sz="2000" b="1" dirty="0" smtClean="0"/>
              <a:t>の</a:t>
            </a:r>
            <a:r>
              <a:rPr lang="ja-JP" altLang="en-US" sz="2000" b="1" dirty="0" smtClean="0"/>
              <a:t>ビジネスの成功に貢献する設計事務所、ビル所有者、</a:t>
            </a:r>
            <a:r>
              <a:rPr lang="en-US" altLang="ja-JP" sz="2000" b="1" dirty="0" smtClean="0"/>
              <a:t/>
            </a:r>
            <a:br>
              <a:rPr lang="en-US" altLang="ja-JP" sz="2000" b="1" dirty="0" smtClean="0"/>
            </a:br>
            <a:r>
              <a:rPr lang="ja-JP" altLang="en-US" sz="2000" b="1" dirty="0" smtClean="0"/>
              <a:t>施設管理者そし</a:t>
            </a:r>
            <a:r>
              <a:rPr lang="ja-JP" altLang="en-US" sz="2000" b="1" dirty="0" smtClean="0"/>
              <a:t>て屋根関連事業者のために</a:t>
            </a:r>
            <a:r>
              <a:rPr lang="en-US" altLang="ja-JP" sz="2000" b="1" dirty="0" smtClean="0"/>
              <a:t/>
            </a:r>
            <a:br>
              <a:rPr lang="en-US" altLang="ja-JP" sz="2000" b="1" dirty="0" smtClean="0"/>
            </a:br>
            <a:r>
              <a:rPr lang="ja-JP" altLang="en-US" sz="2000" b="1" dirty="0"/>
              <a:t>トップスシール</a:t>
            </a:r>
            <a:r>
              <a:rPr lang="ja-JP" altLang="en-US" sz="2000" b="1" dirty="0" smtClean="0"/>
              <a:t>のメーカーがおおくりします。</a:t>
            </a:r>
            <a:endParaRPr lang="en-US" sz="2000" b="1" dirty="0" smtClean="0"/>
          </a:p>
        </p:txBody>
      </p:sp>
      <p:sp>
        <p:nvSpPr>
          <p:cNvPr id="5" name="TextBox 4"/>
          <p:cNvSpPr txBox="1"/>
          <p:nvPr/>
        </p:nvSpPr>
        <p:spPr>
          <a:xfrm>
            <a:off x="0" y="6611779"/>
            <a:ext cx="2438400" cy="246221"/>
          </a:xfrm>
          <a:prstGeom prst="rect">
            <a:avLst/>
          </a:prstGeom>
          <a:noFill/>
        </p:spPr>
        <p:txBody>
          <a:bodyPr wrap="square" rtlCol="0">
            <a:spAutoFit/>
          </a:bodyPr>
          <a:lstStyle/>
          <a:p>
            <a:r>
              <a:rPr lang="en-US" sz="1000" dirty="0" smtClean="0"/>
              <a:t>Copyright Topps Products, Inc. 2014</a:t>
            </a:r>
            <a:endParaRPr lang="en-US" sz="1000"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143000"/>
            <a:ext cx="2459481" cy="1272845"/>
          </a:xfrm>
          <a:prstGeom prst="rect">
            <a:avLst/>
          </a:prstGeom>
          <a:ln>
            <a:solidFill>
              <a:schemeClr val="tx1"/>
            </a:solidFill>
          </a:ln>
        </p:spPr>
      </p:pic>
      <p:pic>
        <p:nvPicPr>
          <p:cNvPr id="7" name="Picture 4" descr="EnergyStar07v.jpg"/>
          <p:cNvPicPr>
            <a:picLocks noChangeAspect="1"/>
          </p:cNvPicPr>
          <p:nvPr/>
        </p:nvPicPr>
        <p:blipFill>
          <a:blip r:embed="rId3" cstate="print"/>
          <a:srcRect/>
          <a:stretch>
            <a:fillRect/>
          </a:stretch>
        </p:blipFill>
        <p:spPr bwMode="auto">
          <a:xfrm>
            <a:off x="2836862" y="5638800"/>
            <a:ext cx="515938" cy="613319"/>
          </a:xfrm>
          <a:prstGeom prst="rect">
            <a:avLst/>
          </a:prstGeom>
          <a:noFill/>
          <a:ln w="9525">
            <a:noFill/>
            <a:miter lim="800000"/>
            <a:headEnd/>
            <a:tailEnd/>
          </a:ln>
        </p:spPr>
      </p:pic>
      <p:pic>
        <p:nvPicPr>
          <p:cNvPr id="9" name="Picture 6" descr="MiamiDadeApproval3C.jpg"/>
          <p:cNvPicPr>
            <a:picLocks noChangeAspect="1"/>
          </p:cNvPicPr>
          <p:nvPr/>
        </p:nvPicPr>
        <p:blipFill>
          <a:blip r:embed="rId4" cstate="print"/>
          <a:srcRect/>
          <a:stretch>
            <a:fillRect/>
          </a:stretch>
        </p:blipFill>
        <p:spPr bwMode="auto">
          <a:xfrm>
            <a:off x="4648200" y="5791200"/>
            <a:ext cx="1586976" cy="411164"/>
          </a:xfrm>
          <a:prstGeom prst="rect">
            <a:avLst/>
          </a:prstGeom>
          <a:noFill/>
          <a:ln w="9525">
            <a:noFill/>
            <a:miter lim="800000"/>
            <a:headEnd/>
            <a:tailEnd/>
          </a:ln>
        </p:spPr>
      </p:pic>
      <p:pic>
        <p:nvPicPr>
          <p:cNvPr id="10" name="Picture 2"/>
          <p:cNvPicPr>
            <a:picLocks noChangeAspect="1" noChangeArrowheads="1"/>
          </p:cNvPicPr>
          <p:nvPr/>
        </p:nvPicPr>
        <p:blipFill>
          <a:blip r:embed="rId5"/>
          <a:srcRect/>
          <a:stretch>
            <a:fillRect/>
          </a:stretch>
        </p:blipFill>
        <p:spPr bwMode="auto">
          <a:xfrm>
            <a:off x="3810000" y="5692445"/>
            <a:ext cx="475398" cy="47975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extBox 4"/>
          <p:cNvSpPr txBox="1">
            <a:spLocks noChangeArrowheads="1"/>
          </p:cNvSpPr>
          <p:nvPr/>
        </p:nvSpPr>
        <p:spPr bwMode="auto">
          <a:xfrm>
            <a:off x="5038114" y="1219200"/>
            <a:ext cx="4105886" cy="646331"/>
          </a:xfrm>
          <a:prstGeom prst="rect">
            <a:avLst/>
          </a:prstGeom>
          <a:noFill/>
          <a:ln w="9525">
            <a:noFill/>
            <a:miter lim="800000"/>
            <a:headEnd/>
            <a:tailEnd/>
          </a:ln>
        </p:spPr>
        <p:txBody>
          <a:bodyPr wrap="square">
            <a:spAutoFit/>
          </a:bodyPr>
          <a:lstStyle/>
          <a:p>
            <a:pPr algn="ctr"/>
            <a:r>
              <a:rPr lang="ja-JP" altLang="en-US" sz="3600" dirty="0" smtClean="0"/>
              <a:t>クールルーフの特典</a:t>
            </a:r>
            <a:endParaRPr lang="en-US" sz="3600" dirty="0"/>
          </a:p>
        </p:txBody>
      </p:sp>
      <p:sp>
        <p:nvSpPr>
          <p:cNvPr id="12292" name="TextBox 4"/>
          <p:cNvSpPr txBox="1">
            <a:spLocks noChangeArrowheads="1"/>
          </p:cNvSpPr>
          <p:nvPr/>
        </p:nvSpPr>
        <p:spPr bwMode="auto">
          <a:xfrm>
            <a:off x="5029200" y="2637472"/>
            <a:ext cx="2743200" cy="1200329"/>
          </a:xfrm>
          <a:prstGeom prst="rect">
            <a:avLst/>
          </a:prstGeom>
          <a:noFill/>
          <a:ln w="9525">
            <a:noFill/>
            <a:miter lim="800000"/>
            <a:headEnd/>
            <a:tailEnd/>
          </a:ln>
        </p:spPr>
        <p:txBody>
          <a:bodyPr wrap="square">
            <a:spAutoFit/>
          </a:bodyPr>
          <a:lstStyle/>
          <a:p>
            <a:r>
              <a:rPr lang="ja-JP" altLang="en-US" dirty="0" smtClean="0">
                <a:solidFill>
                  <a:schemeClr val="tx2"/>
                </a:solidFill>
              </a:rPr>
              <a:t>エネジースターは米国政府が、省エネに貢献する機器・製品に授与する認証</a:t>
            </a:r>
            <a:endParaRPr lang="en-US" altLang="ja-JP" dirty="0" smtClean="0">
              <a:solidFill>
                <a:schemeClr val="tx2"/>
              </a:solidFill>
            </a:endParaRPr>
          </a:p>
        </p:txBody>
      </p:sp>
      <p:sp>
        <p:nvSpPr>
          <p:cNvPr id="2" name="Slide Number Placeholder 1"/>
          <p:cNvSpPr>
            <a:spLocks noGrp="1"/>
          </p:cNvSpPr>
          <p:nvPr>
            <p:ph type="sldNum" sz="quarter" idx="12"/>
          </p:nvPr>
        </p:nvSpPr>
        <p:spPr/>
        <p:txBody>
          <a:bodyPr/>
          <a:lstStyle/>
          <a:p>
            <a:fld id="{BD30E061-ADAA-4050-81A4-22786CA9546A}" type="slidenum">
              <a:rPr lang="en-US" smtClean="0"/>
              <a:pPr/>
              <a:t>10</a:t>
            </a:fld>
            <a:endParaRPr lang="en-US"/>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7" y="-9889"/>
            <a:ext cx="1730059" cy="895350"/>
          </a:xfrm>
          <a:prstGeom prst="rect">
            <a:avLst/>
          </a:prstGeom>
          <a:ln>
            <a:solidFill>
              <a:schemeClr val="tx1"/>
            </a:solidFill>
          </a:ln>
        </p:spPr>
      </p:pic>
      <p:sp>
        <p:nvSpPr>
          <p:cNvPr id="7" name="Rectangle 1026"/>
          <p:cNvSpPr>
            <a:spLocks noGrp="1" noRot="1" noChangeArrowheads="1"/>
          </p:cNvSpPr>
          <p:nvPr>
            <p:ph type="title"/>
          </p:nvPr>
        </p:nvSpPr>
        <p:spPr>
          <a:xfrm>
            <a:off x="457200" y="-76200"/>
            <a:ext cx="8229600" cy="1143000"/>
          </a:xfrm>
        </p:spPr>
        <p:txBody>
          <a:bodyPr/>
          <a:lstStyle/>
          <a:p>
            <a:pPr eaLnBrk="1" hangingPunct="1"/>
            <a:r>
              <a:rPr lang="en-US" u="sng" dirty="0" smtClean="0"/>
              <a:t>Cool Roof Benefits</a:t>
            </a:r>
          </a:p>
        </p:txBody>
      </p:sp>
      <p:pic>
        <p:nvPicPr>
          <p:cNvPr id="9" name="Picture 6" descr="MiamiDadeApproval3C.jpg"/>
          <p:cNvPicPr>
            <a:picLocks noChangeAspect="1"/>
          </p:cNvPicPr>
          <p:nvPr/>
        </p:nvPicPr>
        <p:blipFill>
          <a:blip r:embed="rId4" cstate="print"/>
          <a:srcRect/>
          <a:stretch>
            <a:fillRect/>
          </a:stretch>
        </p:blipFill>
        <p:spPr bwMode="auto">
          <a:xfrm>
            <a:off x="6553200" y="5715000"/>
            <a:ext cx="2527006" cy="654713"/>
          </a:xfrm>
          <a:prstGeom prst="rect">
            <a:avLst/>
          </a:prstGeom>
          <a:noFill/>
          <a:ln w="9525">
            <a:noFill/>
            <a:miter lim="800000"/>
            <a:headEnd/>
            <a:tailEnd/>
          </a:ln>
        </p:spPr>
      </p:pic>
      <p:pic>
        <p:nvPicPr>
          <p:cNvPr id="10" name="Picture 2"/>
          <p:cNvPicPr>
            <a:picLocks noChangeAspect="1" noChangeArrowheads="1"/>
          </p:cNvPicPr>
          <p:nvPr/>
        </p:nvPicPr>
        <p:blipFill>
          <a:blip r:embed="rId5"/>
          <a:srcRect/>
          <a:stretch>
            <a:fillRect/>
          </a:stretch>
        </p:blipFill>
        <p:spPr bwMode="auto">
          <a:xfrm>
            <a:off x="5241478" y="5378789"/>
            <a:ext cx="1053421" cy="1063076"/>
          </a:xfrm>
          <a:prstGeom prst="rect">
            <a:avLst/>
          </a:prstGeom>
          <a:noFill/>
          <a:ln w="9525">
            <a:noFill/>
            <a:miter lim="800000"/>
            <a:headEnd/>
            <a:tailEnd/>
          </a:ln>
          <a:effectLst/>
        </p:spPr>
      </p:pic>
      <p:pic>
        <p:nvPicPr>
          <p:cNvPr id="12" name="Picture 4" descr="EnergyStar07v.jpg"/>
          <p:cNvPicPr>
            <a:picLocks noChangeAspect="1"/>
          </p:cNvPicPr>
          <p:nvPr/>
        </p:nvPicPr>
        <p:blipFill>
          <a:blip r:embed="rId6" cstate="print"/>
          <a:srcRect/>
          <a:stretch>
            <a:fillRect/>
          </a:stretch>
        </p:blipFill>
        <p:spPr bwMode="auto">
          <a:xfrm>
            <a:off x="7696200" y="2667000"/>
            <a:ext cx="1171318" cy="1392399"/>
          </a:xfrm>
          <a:prstGeom prst="rect">
            <a:avLst/>
          </a:prstGeom>
          <a:noFill/>
          <a:ln w="9525">
            <a:noFill/>
            <a:miter lim="800000"/>
            <a:headEnd/>
            <a:tailEnd/>
          </a:ln>
        </p:spPr>
      </p:pic>
      <p:sp>
        <p:nvSpPr>
          <p:cNvPr id="3" name="TextBox 2"/>
          <p:cNvSpPr txBox="1"/>
          <p:nvPr/>
        </p:nvSpPr>
        <p:spPr>
          <a:xfrm>
            <a:off x="5267072" y="4840327"/>
            <a:ext cx="3505200" cy="369332"/>
          </a:xfrm>
          <a:prstGeom prst="rect">
            <a:avLst/>
          </a:prstGeom>
          <a:noFill/>
        </p:spPr>
        <p:txBody>
          <a:bodyPr wrap="square" rtlCol="0">
            <a:spAutoFit/>
          </a:bodyPr>
          <a:lstStyle/>
          <a:p>
            <a:r>
              <a:rPr lang="ja-JP" altLang="en-US" dirty="0" smtClean="0"/>
              <a:t>その他の認証</a:t>
            </a:r>
            <a:r>
              <a:rPr lang="en-US" altLang="ja-JP" dirty="0"/>
              <a:t>/</a:t>
            </a:r>
            <a:r>
              <a:rPr lang="ja-JP" altLang="en-US" dirty="0"/>
              <a:t>許認可</a:t>
            </a:r>
            <a:r>
              <a:rPr lang="ja-JP" altLang="en-US" dirty="0" smtClean="0"/>
              <a:t>　</a:t>
            </a:r>
            <a:endParaRPr lang="en-US" dirty="0"/>
          </a:p>
        </p:txBody>
      </p:sp>
      <p:cxnSp>
        <p:nvCxnSpPr>
          <p:cNvPr id="5" name="Straight Connector 4"/>
          <p:cNvCxnSpPr/>
          <p:nvPr/>
        </p:nvCxnSpPr>
        <p:spPr>
          <a:xfrm>
            <a:off x="5170478" y="4609920"/>
            <a:ext cx="3821122" cy="0"/>
          </a:xfrm>
          <a:prstGeom prst="line">
            <a:avLst/>
          </a:prstGeom>
        </p:spPr>
        <p:style>
          <a:lnRef idx="3">
            <a:schemeClr val="dk1"/>
          </a:lnRef>
          <a:fillRef idx="0">
            <a:schemeClr val="dk1"/>
          </a:fillRef>
          <a:effectRef idx="2">
            <a:schemeClr val="dk1"/>
          </a:effectRef>
          <a:fontRef idx="minor">
            <a:schemeClr val="tx1"/>
          </a:fontRef>
        </p:style>
      </p:cxnSp>
      <p:pic>
        <p:nvPicPr>
          <p:cNvPr id="13" name="Picture 12" descr="Energy Saving_brochure_METRIC012010outleft.jpg"/>
          <p:cNvPicPr>
            <a:picLocks noChangeAspect="1"/>
          </p:cNvPicPr>
          <p:nvPr/>
        </p:nvPicPr>
        <p:blipFill>
          <a:blip r:embed="rId7" cstate="print"/>
          <a:stretch>
            <a:fillRect/>
          </a:stretch>
        </p:blipFill>
        <p:spPr>
          <a:xfrm>
            <a:off x="30829" y="951772"/>
            <a:ext cx="5007285" cy="5906228"/>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1" y="752646"/>
            <a:ext cx="9441667" cy="6852818"/>
          </a:xfrm>
          <a:prstGeom prst="rect">
            <a:avLst/>
          </a:prstGeom>
        </p:spPr>
      </p:pic>
      <p:sp>
        <p:nvSpPr>
          <p:cNvPr id="2" name="Title 1"/>
          <p:cNvSpPr>
            <a:spLocks noGrp="1"/>
          </p:cNvSpPr>
          <p:nvPr>
            <p:ph type="title"/>
          </p:nvPr>
        </p:nvSpPr>
        <p:spPr>
          <a:xfrm>
            <a:off x="914400" y="-9889"/>
            <a:ext cx="8229600" cy="1143000"/>
          </a:xfrm>
        </p:spPr>
        <p:txBody>
          <a:bodyPr>
            <a:normAutofit/>
          </a:bodyPr>
          <a:lstStyle/>
          <a:p>
            <a:r>
              <a:rPr lang="ja-JP" altLang="en-US" sz="4000" dirty="0" smtClean="0"/>
              <a:t>クールルーフの実例</a:t>
            </a:r>
            <a:endParaRPr lang="en-US" sz="4000" dirty="0"/>
          </a:p>
        </p:txBody>
      </p:sp>
      <p:sp>
        <p:nvSpPr>
          <p:cNvPr id="4" name="Slide Number Placeholder 3"/>
          <p:cNvSpPr>
            <a:spLocks noGrp="1"/>
          </p:cNvSpPr>
          <p:nvPr>
            <p:ph type="sldNum" sz="quarter" idx="12"/>
          </p:nvPr>
        </p:nvSpPr>
        <p:spPr/>
        <p:txBody>
          <a:bodyPr/>
          <a:lstStyle/>
          <a:p>
            <a:fld id="{BD30E061-ADAA-4050-81A4-22786CA9546A}" type="slidenum">
              <a:rPr lang="en-US" smtClean="0"/>
              <a:pPr/>
              <a:t>11</a:t>
            </a:fld>
            <a:endParaRPr lang="en-US"/>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7" y="-9889"/>
            <a:ext cx="1730059" cy="895350"/>
          </a:xfrm>
          <a:prstGeom prst="rect">
            <a:avLst/>
          </a:prstGeom>
          <a:ln>
            <a:solidFill>
              <a:schemeClr val="tx1"/>
            </a:solidFill>
          </a:ln>
        </p:spPr>
      </p:pic>
    </p:spTree>
    <p:extLst>
      <p:ext uri="{BB962C8B-B14F-4D97-AF65-F5344CB8AC3E}">
        <p14:creationId xmlns:p14="http://schemas.microsoft.com/office/powerpoint/2010/main" val="695283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2"/>
          <p:cNvSpPr txBox="1">
            <a:spLocks noChangeArrowheads="1"/>
          </p:cNvSpPr>
          <p:nvPr/>
        </p:nvSpPr>
        <p:spPr bwMode="auto">
          <a:xfrm>
            <a:off x="3429000" y="239713"/>
            <a:ext cx="5638800" cy="400110"/>
          </a:xfrm>
          <a:prstGeom prst="rect">
            <a:avLst/>
          </a:prstGeom>
          <a:noFill/>
          <a:ln w="9525">
            <a:noFill/>
            <a:miter lim="800000"/>
            <a:headEnd/>
            <a:tailEnd/>
          </a:ln>
        </p:spPr>
        <p:txBody>
          <a:bodyPr wrap="square">
            <a:spAutoFit/>
          </a:bodyPr>
          <a:lstStyle/>
          <a:p>
            <a:pPr algn="r"/>
            <a:r>
              <a:rPr lang="en-US" sz="2000" b="1" dirty="0" smtClean="0">
                <a:solidFill>
                  <a:prstClr val="white"/>
                </a:solidFill>
              </a:rPr>
              <a:t>TOPPS SEAL USA</a:t>
            </a:r>
            <a:endParaRPr lang="en-US" sz="2000" b="1" dirty="0">
              <a:solidFill>
                <a:prstClr val="white"/>
              </a:solidFill>
            </a:endParaRPr>
          </a:p>
        </p:txBody>
      </p:sp>
      <p:sp>
        <p:nvSpPr>
          <p:cNvPr id="2" name="Rectangle 1"/>
          <p:cNvSpPr/>
          <p:nvPr/>
        </p:nvSpPr>
        <p:spPr>
          <a:xfrm>
            <a:off x="304800" y="1088172"/>
            <a:ext cx="8763000" cy="1323439"/>
          </a:xfrm>
          <a:prstGeom prst="rect">
            <a:avLst/>
          </a:prstGeom>
        </p:spPr>
        <p:txBody>
          <a:bodyPr wrap="square">
            <a:spAutoFit/>
          </a:bodyPr>
          <a:lstStyle/>
          <a:p>
            <a:r>
              <a:rPr lang="en-US" sz="2000" u="sng" dirty="0" smtClean="0">
                <a:solidFill>
                  <a:prstClr val="black"/>
                </a:solidFill>
              </a:rPr>
              <a:t>Project 2:</a:t>
            </a:r>
            <a:r>
              <a:rPr lang="en-US" sz="2000" dirty="0" smtClean="0">
                <a:solidFill>
                  <a:prstClr val="black"/>
                </a:solidFill>
              </a:rPr>
              <a:t>  	</a:t>
            </a:r>
            <a:r>
              <a:rPr lang="en-US" sz="2000" b="1" dirty="0" smtClean="0">
                <a:solidFill>
                  <a:prstClr val="black"/>
                </a:solidFill>
              </a:rPr>
              <a:t> </a:t>
            </a:r>
            <a:r>
              <a:rPr lang="en-US" sz="2000" b="1" dirty="0" smtClean="0">
                <a:solidFill>
                  <a:prstClr val="black"/>
                </a:solidFill>
              </a:rPr>
              <a:t>40ft. </a:t>
            </a:r>
            <a:r>
              <a:rPr lang="ja-JP" altLang="en-US" sz="2000" b="1" dirty="0" smtClean="0">
                <a:solidFill>
                  <a:prstClr val="black"/>
                </a:solidFill>
              </a:rPr>
              <a:t>空調付きオフィスコンテナ</a:t>
            </a:r>
            <a:endParaRPr lang="en-US" sz="2000" dirty="0">
              <a:solidFill>
                <a:prstClr val="black"/>
              </a:solidFill>
            </a:endParaRPr>
          </a:p>
          <a:p>
            <a:r>
              <a:rPr lang="ja-JP" altLang="en-US" sz="2000" dirty="0" smtClean="0">
                <a:solidFill>
                  <a:prstClr val="black"/>
                </a:solidFill>
              </a:rPr>
              <a:t>＊　</a:t>
            </a:r>
            <a:r>
              <a:rPr lang="en-US" sz="2000" dirty="0" smtClean="0">
                <a:solidFill>
                  <a:prstClr val="black"/>
                </a:solidFill>
              </a:rPr>
              <a:t>TOPPS SEAL</a:t>
            </a:r>
            <a:r>
              <a:rPr lang="ja-JP" altLang="en-US" sz="2000" dirty="0" smtClean="0">
                <a:solidFill>
                  <a:prstClr val="black"/>
                </a:solidFill>
              </a:rPr>
              <a:t>塗布前：</a:t>
            </a:r>
            <a:r>
              <a:rPr lang="ja-JP" altLang="en-US" sz="2000" dirty="0">
                <a:solidFill>
                  <a:prstClr val="black"/>
                </a:solidFill>
              </a:rPr>
              <a:t>　</a:t>
            </a:r>
            <a:r>
              <a:rPr lang="ja-JP" altLang="en-US" sz="2000" dirty="0" smtClean="0">
                <a:solidFill>
                  <a:prstClr val="black"/>
                </a:solidFill>
              </a:rPr>
              <a:t>このスペースのエネルギー使用量＝エアコン</a:t>
            </a:r>
            <a:r>
              <a:rPr lang="en-US" sz="2000" dirty="0" smtClean="0">
                <a:solidFill>
                  <a:prstClr val="black"/>
                </a:solidFill>
              </a:rPr>
              <a:t> 3</a:t>
            </a:r>
            <a:r>
              <a:rPr lang="ja-JP" altLang="en-US" sz="2000" dirty="0" smtClean="0">
                <a:solidFill>
                  <a:prstClr val="black"/>
                </a:solidFill>
              </a:rPr>
              <a:t>台</a:t>
            </a:r>
            <a:endParaRPr lang="en-US" altLang="ja-JP" sz="2000" dirty="0" smtClean="0">
              <a:solidFill>
                <a:prstClr val="black"/>
              </a:solidFill>
            </a:endParaRPr>
          </a:p>
          <a:p>
            <a:r>
              <a:rPr lang="en-US" sz="2000" dirty="0">
                <a:solidFill>
                  <a:prstClr val="black"/>
                </a:solidFill>
              </a:rPr>
              <a:t>	</a:t>
            </a:r>
            <a:r>
              <a:rPr lang="en-US" sz="2000" dirty="0" smtClean="0">
                <a:solidFill>
                  <a:prstClr val="black"/>
                </a:solidFill>
              </a:rPr>
              <a:t> (110,000 BTU/HR=3,223W/H)</a:t>
            </a:r>
            <a:endParaRPr lang="en-US" sz="2000" dirty="0" smtClean="0">
              <a:solidFill>
                <a:prstClr val="black"/>
              </a:solidFill>
            </a:endParaRPr>
          </a:p>
          <a:p>
            <a:r>
              <a:rPr lang="ja-JP" altLang="en-US" sz="2000" dirty="0" smtClean="0">
                <a:solidFill>
                  <a:prstClr val="black"/>
                </a:solidFill>
              </a:rPr>
              <a:t>＊　</a:t>
            </a:r>
            <a:r>
              <a:rPr lang="en-US" sz="2000" dirty="0" smtClean="0">
                <a:solidFill>
                  <a:prstClr val="black"/>
                </a:solidFill>
              </a:rPr>
              <a:t>TOPPS SEAL</a:t>
            </a:r>
            <a:r>
              <a:rPr lang="ja-JP" altLang="en-US" sz="2000" dirty="0" smtClean="0">
                <a:solidFill>
                  <a:prstClr val="black"/>
                </a:solidFill>
              </a:rPr>
              <a:t>導入後：</a:t>
            </a:r>
            <a:r>
              <a:rPr lang="ja-JP" altLang="en-US" sz="2000" dirty="0">
                <a:solidFill>
                  <a:prstClr val="black"/>
                </a:solidFill>
              </a:rPr>
              <a:t>　</a:t>
            </a:r>
            <a:r>
              <a:rPr lang="ja-JP" altLang="en-US" sz="2000" dirty="0" smtClean="0">
                <a:solidFill>
                  <a:prstClr val="black"/>
                </a:solidFill>
              </a:rPr>
              <a:t>エアコン１台</a:t>
            </a:r>
            <a:r>
              <a:rPr lang="en-US" sz="2000" dirty="0" smtClean="0">
                <a:solidFill>
                  <a:prstClr val="black"/>
                </a:solidFill>
              </a:rPr>
              <a:t> </a:t>
            </a:r>
            <a:r>
              <a:rPr lang="en-US" sz="2000" dirty="0" smtClean="0">
                <a:solidFill>
                  <a:prstClr val="black"/>
                </a:solidFill>
              </a:rPr>
              <a:t>(45,000 </a:t>
            </a:r>
            <a:r>
              <a:rPr lang="en-US" sz="2000" dirty="0" smtClean="0">
                <a:solidFill>
                  <a:prstClr val="black"/>
                </a:solidFill>
              </a:rPr>
              <a:t>BTU/HR=1,075W/H)</a:t>
            </a:r>
            <a:endParaRPr lang="en-US" sz="2000" dirty="0">
              <a:solidFill>
                <a:prstClr val="black"/>
              </a:solidFill>
            </a:endParaRPr>
          </a:p>
        </p:txBody>
      </p:sp>
      <p:pic>
        <p:nvPicPr>
          <p:cNvPr id="819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 t="33122" r="53614" b="18131"/>
          <a:stretch/>
        </p:blipFill>
        <p:spPr bwMode="auto">
          <a:xfrm>
            <a:off x="1148934" y="2514600"/>
            <a:ext cx="6728168" cy="3975736"/>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828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1026"/>
          <p:cNvSpPr>
            <a:spLocks noGrp="1" noRot="1" noChangeArrowheads="1"/>
          </p:cNvSpPr>
          <p:nvPr>
            <p:ph type="title"/>
          </p:nvPr>
        </p:nvSpPr>
        <p:spPr/>
        <p:txBody>
          <a:bodyPr/>
          <a:lstStyle/>
          <a:p>
            <a:pPr eaLnBrk="1" hangingPunct="1"/>
            <a:r>
              <a:rPr lang="en-US" u="sng" dirty="0" smtClean="0"/>
              <a:t>TOPPS</a:t>
            </a:r>
            <a:r>
              <a:rPr lang="ja-JP" altLang="en-US" sz="3600" u="sng" dirty="0" smtClean="0"/>
              <a:t>を選択する理由は</a:t>
            </a:r>
            <a:r>
              <a:rPr lang="en-US" sz="3600" u="sng" dirty="0" smtClean="0"/>
              <a:t>?</a:t>
            </a:r>
            <a:endParaRPr lang="en-US" sz="3600" u="sng" dirty="0" smtClean="0"/>
          </a:p>
        </p:txBody>
      </p:sp>
      <p:sp>
        <p:nvSpPr>
          <p:cNvPr id="11267" name="Rectangle 1027"/>
          <p:cNvSpPr>
            <a:spLocks noGrp="1" noChangeArrowheads="1"/>
          </p:cNvSpPr>
          <p:nvPr>
            <p:ph idx="1"/>
          </p:nvPr>
        </p:nvSpPr>
        <p:spPr>
          <a:xfrm>
            <a:off x="914400" y="1484784"/>
            <a:ext cx="7772400" cy="4870776"/>
          </a:xfrm>
        </p:spPr>
        <p:txBody>
          <a:bodyPr>
            <a:normAutofit fontScale="92500"/>
          </a:bodyPr>
          <a:lstStyle/>
          <a:p>
            <a:pPr eaLnBrk="1" hangingPunct="1">
              <a:lnSpc>
                <a:spcPct val="80000"/>
              </a:lnSpc>
              <a:buFont typeface="Wingdings" pitchFamily="2" charset="2"/>
              <a:buChar char="q"/>
            </a:pPr>
            <a:r>
              <a:rPr lang="ja-JP" altLang="en-US" sz="1600" b="1" u="sng" dirty="0" smtClean="0"/>
              <a:t>寛容なオプションだから　＜</a:t>
            </a:r>
            <a:r>
              <a:rPr lang="en-US" altLang="ja-JP" sz="1600" b="1" u="sng" dirty="0" smtClean="0"/>
              <a:t>T</a:t>
            </a:r>
            <a:r>
              <a:rPr lang="en-US" sz="1600" b="1" u="sng" dirty="0" smtClean="0"/>
              <a:t>he </a:t>
            </a:r>
            <a:r>
              <a:rPr lang="en-US" sz="1600" b="1" u="sng" dirty="0" smtClean="0"/>
              <a:t>Easy to Live With </a:t>
            </a:r>
            <a:r>
              <a:rPr lang="en-US" sz="1600" b="1" u="sng" dirty="0" smtClean="0"/>
              <a:t>Option</a:t>
            </a:r>
            <a:r>
              <a:rPr lang="ja-JP" altLang="en-US" sz="1600" b="1" u="sng" dirty="0" smtClean="0"/>
              <a:t>＞</a:t>
            </a:r>
            <a:endParaRPr lang="en-US" sz="1600" b="1" u="sng" dirty="0" smtClean="0"/>
          </a:p>
          <a:p>
            <a:pPr>
              <a:lnSpc>
                <a:spcPct val="120000"/>
              </a:lnSpc>
              <a:buNone/>
            </a:pPr>
            <a:r>
              <a:rPr lang="en-US" sz="1600" dirty="0" smtClean="0"/>
              <a:t>          </a:t>
            </a:r>
            <a:r>
              <a:rPr lang="ja-JP" altLang="en-US" sz="1600" dirty="0" smtClean="0"/>
              <a:t>１００％ラバー、１００％繋ぎ目なし</a:t>
            </a:r>
            <a:r>
              <a:rPr lang="ja-JP" altLang="en-US" sz="1600" dirty="0" smtClean="0"/>
              <a:t>、１００％</a:t>
            </a:r>
            <a:r>
              <a:rPr lang="ja-JP" altLang="en-US" sz="1600" dirty="0"/>
              <a:t>メンテ可能、それも殆どのタイプの屋根</a:t>
            </a:r>
            <a:r>
              <a:rPr lang="ja-JP" altLang="en-US" sz="1600" dirty="0" smtClean="0"/>
              <a:t>対して。</a:t>
            </a:r>
            <a:endParaRPr lang="en-US" altLang="ja-JP" sz="1600" dirty="0" smtClean="0"/>
          </a:p>
          <a:p>
            <a:pPr>
              <a:lnSpc>
                <a:spcPct val="120000"/>
              </a:lnSpc>
              <a:buNone/>
            </a:pPr>
            <a:r>
              <a:rPr lang="en-US" sz="1600" dirty="0"/>
              <a:t>	</a:t>
            </a:r>
            <a:r>
              <a:rPr lang="ja-JP" altLang="en-US" sz="1600" dirty="0" smtClean="0"/>
              <a:t>施工も比較的楽で、大きな労働力を必要としません。</a:t>
            </a:r>
            <a:endParaRPr lang="en-US" altLang="ja-JP" sz="1600" dirty="0" smtClean="0"/>
          </a:p>
          <a:p>
            <a:pPr lvl="1" eaLnBrk="1" hangingPunct="1">
              <a:lnSpc>
                <a:spcPct val="80000"/>
              </a:lnSpc>
              <a:buFont typeface="Wingdings" pitchFamily="2" charset="2"/>
              <a:buNone/>
            </a:pPr>
            <a:endParaRPr lang="en-US" sz="1600" b="1" u="sng" dirty="0" smtClean="0"/>
          </a:p>
          <a:p>
            <a:pPr eaLnBrk="1" hangingPunct="1">
              <a:buFont typeface="Wingdings" pitchFamily="2" charset="2"/>
              <a:buChar char="q"/>
            </a:pPr>
            <a:r>
              <a:rPr lang="ja-JP" altLang="en-US" sz="1600" b="1" u="sng" dirty="0" smtClean="0"/>
              <a:t>多様性・万能性　＜</a:t>
            </a:r>
            <a:r>
              <a:rPr lang="en-US" sz="1600" b="1" u="sng" dirty="0" smtClean="0"/>
              <a:t>Versatile</a:t>
            </a:r>
            <a:r>
              <a:rPr lang="ja-JP" altLang="en-US" sz="1600" b="1" u="sng" dirty="0" smtClean="0"/>
              <a:t>＞</a:t>
            </a:r>
            <a:endParaRPr lang="en-US" sz="1600" b="1" u="sng" dirty="0" smtClean="0"/>
          </a:p>
          <a:p>
            <a:pPr eaLnBrk="1" hangingPunct="1">
              <a:buFont typeface="Wingdings" pitchFamily="2" charset="2"/>
              <a:buNone/>
            </a:pPr>
            <a:r>
              <a:rPr lang="en-US" sz="1600" dirty="0" smtClean="0"/>
              <a:t>         </a:t>
            </a:r>
            <a:r>
              <a:rPr lang="ja-JP" altLang="en-US" sz="1600" dirty="0" smtClean="0"/>
              <a:t>トップスの修繕製品は全面修繕でなくとも使用可能。</a:t>
            </a:r>
            <a:endParaRPr lang="en-US" sz="1600" dirty="0" smtClean="0"/>
          </a:p>
          <a:p>
            <a:pPr lvl="1" eaLnBrk="1" hangingPunct="1">
              <a:lnSpc>
                <a:spcPct val="80000"/>
              </a:lnSpc>
              <a:buFont typeface="Wingdings" pitchFamily="2" charset="2"/>
              <a:buNone/>
            </a:pPr>
            <a:endParaRPr lang="en-US" sz="1600" dirty="0" smtClean="0"/>
          </a:p>
          <a:p>
            <a:pPr eaLnBrk="1" hangingPunct="1">
              <a:lnSpc>
                <a:spcPct val="80000"/>
              </a:lnSpc>
              <a:buFont typeface="Wingdings" pitchFamily="2" charset="2"/>
              <a:buChar char="q"/>
            </a:pPr>
            <a:r>
              <a:rPr lang="ja-JP" altLang="en-US" sz="1600" b="1" u="sng" dirty="0" smtClean="0"/>
              <a:t>省エネ効果　＜</a:t>
            </a:r>
            <a:r>
              <a:rPr lang="en-US" sz="1600" b="1" u="sng" dirty="0" smtClean="0"/>
              <a:t>Energy </a:t>
            </a:r>
            <a:r>
              <a:rPr lang="en-US" sz="1600" b="1" u="sng" dirty="0" smtClean="0"/>
              <a:t>Related </a:t>
            </a:r>
            <a:r>
              <a:rPr lang="en-US" sz="1600" b="1" u="sng" dirty="0" smtClean="0"/>
              <a:t>Savings</a:t>
            </a:r>
            <a:r>
              <a:rPr lang="ja-JP" altLang="en-US" sz="1600" b="1" u="sng" dirty="0" smtClean="0"/>
              <a:t>＞</a:t>
            </a:r>
            <a:endParaRPr lang="en-US" sz="1600" b="1" u="sng" dirty="0" smtClean="0"/>
          </a:p>
          <a:p>
            <a:pPr eaLnBrk="1" hangingPunct="1">
              <a:lnSpc>
                <a:spcPct val="120000"/>
              </a:lnSpc>
              <a:buFont typeface="Wingdings" pitchFamily="2" charset="2"/>
              <a:buNone/>
            </a:pPr>
            <a:r>
              <a:rPr lang="en-US" sz="1600" dirty="0" smtClean="0"/>
              <a:t>	</a:t>
            </a:r>
            <a:r>
              <a:rPr lang="ja-JP" altLang="en-US" sz="1600" dirty="0" smtClean="0"/>
              <a:t>トップス塗布後</a:t>
            </a:r>
            <a:r>
              <a:rPr lang="ja-JP" altLang="en-US" sz="1600" dirty="0" smtClean="0"/>
              <a:t>の屋根上の温度は大きく下がってます。これにより屋根下の温度も大きく影響を受け下がります。</a:t>
            </a:r>
            <a:endParaRPr lang="en-US" altLang="ja-JP" sz="1600" dirty="0" smtClean="0"/>
          </a:p>
          <a:p>
            <a:pPr eaLnBrk="1" hangingPunct="1">
              <a:lnSpc>
                <a:spcPct val="80000"/>
              </a:lnSpc>
              <a:buFont typeface="Wingdings" pitchFamily="2" charset="2"/>
              <a:buNone/>
            </a:pPr>
            <a:endParaRPr lang="en-US" sz="1600" dirty="0" smtClean="0"/>
          </a:p>
          <a:p>
            <a:pPr eaLnBrk="1" hangingPunct="1">
              <a:lnSpc>
                <a:spcPct val="80000"/>
              </a:lnSpc>
              <a:buFont typeface="Wingdings" pitchFamily="2" charset="2"/>
              <a:buChar char="q"/>
            </a:pPr>
            <a:r>
              <a:rPr lang="ja-JP" altLang="en-US" sz="1600" b="1" u="sng" dirty="0" smtClean="0"/>
              <a:t>アクリルに勝る製品性能デザイン＜</a:t>
            </a:r>
            <a:r>
              <a:rPr lang="en-US" sz="1600" b="1" u="sng" dirty="0" smtClean="0"/>
              <a:t>Engineered </a:t>
            </a:r>
            <a:r>
              <a:rPr lang="en-US" sz="1600" b="1" u="sng" dirty="0" smtClean="0"/>
              <a:t>and Manufactured to </a:t>
            </a:r>
            <a:r>
              <a:rPr lang="en-US" sz="1600" b="1" u="sng" dirty="0" smtClean="0"/>
              <a:t>Outperform </a:t>
            </a:r>
            <a:r>
              <a:rPr lang="en-US" sz="1600" b="1" u="sng" dirty="0" smtClean="0"/>
              <a:t>Acrylics</a:t>
            </a:r>
          </a:p>
          <a:p>
            <a:pPr eaLnBrk="1" hangingPunct="1">
              <a:lnSpc>
                <a:spcPct val="120000"/>
              </a:lnSpc>
              <a:buFont typeface="Wingdings" pitchFamily="2" charset="2"/>
              <a:buNone/>
            </a:pPr>
            <a:r>
              <a:rPr lang="en-US" sz="1600" dirty="0" smtClean="0"/>
              <a:t>         </a:t>
            </a:r>
            <a:r>
              <a:rPr lang="ja-JP" altLang="en-US" sz="1600" dirty="0" smtClean="0"/>
              <a:t>より強く、より弾性が高く、対化学品抵抗値が高い製品にデザインしてあります。短期の冠水にも強く、突然の異常降水量にも耐えられます。また、施工できる季節も幅広いものです</a:t>
            </a:r>
            <a:endParaRPr lang="en-US" sz="1600" dirty="0" smtClean="0"/>
          </a:p>
          <a:p>
            <a:pPr eaLnBrk="1" hangingPunct="1">
              <a:lnSpc>
                <a:spcPct val="80000"/>
              </a:lnSpc>
            </a:pPr>
            <a:endParaRPr lang="en-US" sz="1600" dirty="0" smtClean="0"/>
          </a:p>
          <a:p>
            <a:pPr>
              <a:lnSpc>
                <a:spcPct val="80000"/>
              </a:lnSpc>
              <a:buFont typeface="Wingdings" pitchFamily="2" charset="2"/>
              <a:buChar char="q"/>
            </a:pPr>
            <a:r>
              <a:rPr lang="ja-JP" altLang="en-US" sz="1600" b="1" u="sng" dirty="0" smtClean="0"/>
              <a:t>再生可能な材料でサステナブル ＜</a:t>
            </a:r>
            <a:r>
              <a:rPr lang="en-US" sz="1600" b="1" u="sng" dirty="0" smtClean="0"/>
              <a:t>The </a:t>
            </a:r>
            <a:r>
              <a:rPr lang="en-US" sz="1600" b="1" u="sng" dirty="0" smtClean="0"/>
              <a:t>Renewable Resource Making Roofs </a:t>
            </a:r>
            <a:r>
              <a:rPr lang="en-US" sz="1600" b="1" u="sng" dirty="0" smtClean="0"/>
              <a:t>Sustainable</a:t>
            </a:r>
            <a:r>
              <a:rPr lang="ja-JP" altLang="en-US" sz="1600" b="1" u="sng" dirty="0" smtClean="0"/>
              <a:t>＞</a:t>
            </a:r>
            <a:endParaRPr lang="en-US" sz="1600" b="1" u="sng" dirty="0" smtClean="0"/>
          </a:p>
          <a:p>
            <a:pPr eaLnBrk="1" hangingPunct="1">
              <a:lnSpc>
                <a:spcPct val="120000"/>
              </a:lnSpc>
              <a:buFont typeface="Wingdings" pitchFamily="2" charset="2"/>
              <a:buNone/>
            </a:pPr>
            <a:r>
              <a:rPr lang="en-US" sz="1600" dirty="0" smtClean="0"/>
              <a:t>          </a:t>
            </a:r>
            <a:r>
              <a:rPr lang="ja-JP" altLang="en-US" sz="1600" dirty="0" smtClean="0"/>
              <a:t>トップスの屋根材は適したメンテを施しておけば、より長い寿命を得ることができ、より経済的です。</a:t>
            </a:r>
            <a:r>
              <a:rPr lang="en-US" sz="1200" dirty="0" smtClean="0"/>
              <a:t>	</a:t>
            </a:r>
          </a:p>
        </p:txBody>
      </p:sp>
      <p:sp>
        <p:nvSpPr>
          <p:cNvPr id="2" name="Slide Number Placeholder 1"/>
          <p:cNvSpPr>
            <a:spLocks noGrp="1"/>
          </p:cNvSpPr>
          <p:nvPr>
            <p:ph type="sldNum" sz="quarter" idx="12"/>
          </p:nvPr>
        </p:nvSpPr>
        <p:spPr/>
        <p:txBody>
          <a:bodyPr/>
          <a:lstStyle/>
          <a:p>
            <a:fld id="{BD30E061-ADAA-4050-81A4-22786CA9546A}" type="slidenum">
              <a:rPr lang="en-US" smtClean="0"/>
              <a:pPr/>
              <a:t>13</a:t>
            </a:fld>
            <a:endParaRPr lang="en-US"/>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7" y="-23849"/>
            <a:ext cx="1730059" cy="895350"/>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0113.JPG"/>
          <p:cNvPicPr>
            <a:picLocks noChangeAspect="1"/>
          </p:cNvPicPr>
          <p:nvPr/>
        </p:nvPicPr>
        <p:blipFill>
          <a:blip r:embed="rId3" cstate="print"/>
          <a:stretch>
            <a:fillRect/>
          </a:stretch>
        </p:blipFill>
        <p:spPr>
          <a:xfrm>
            <a:off x="563880" y="4034471"/>
            <a:ext cx="2865120" cy="2148168"/>
          </a:xfrm>
          <a:prstGeom prst="roundRect">
            <a:avLst/>
          </a:prstGeom>
          <a:ln>
            <a:solidFill>
              <a:schemeClr val="bg1">
                <a:lumMod val="50000"/>
              </a:schemeClr>
            </a:solidFill>
          </a:ln>
        </p:spPr>
      </p:pic>
      <p:pic>
        <p:nvPicPr>
          <p:cNvPr id="8" name="Picture 7" descr="DCP_0683.JPG"/>
          <p:cNvPicPr>
            <a:picLocks noChangeAspect="1"/>
          </p:cNvPicPr>
          <p:nvPr/>
        </p:nvPicPr>
        <p:blipFill>
          <a:blip r:embed="rId4" cstate="print"/>
          <a:stretch>
            <a:fillRect/>
          </a:stretch>
        </p:blipFill>
        <p:spPr>
          <a:xfrm>
            <a:off x="5664200" y="533400"/>
            <a:ext cx="2844800" cy="2133600"/>
          </a:xfrm>
          <a:prstGeom prst="roundRect">
            <a:avLst/>
          </a:prstGeom>
          <a:ln>
            <a:solidFill>
              <a:schemeClr val="bg1">
                <a:lumMod val="50000"/>
              </a:schemeClr>
            </a:solidFill>
          </a:ln>
        </p:spPr>
      </p:pic>
      <p:pic>
        <p:nvPicPr>
          <p:cNvPr id="9" name="Picture 8" descr="DCP_0705.JPG"/>
          <p:cNvPicPr>
            <a:picLocks noChangeAspect="1"/>
          </p:cNvPicPr>
          <p:nvPr/>
        </p:nvPicPr>
        <p:blipFill>
          <a:blip r:embed="rId5" cstate="print"/>
          <a:stretch>
            <a:fillRect/>
          </a:stretch>
        </p:blipFill>
        <p:spPr>
          <a:xfrm>
            <a:off x="636748" y="533400"/>
            <a:ext cx="2872777" cy="2154583"/>
          </a:xfrm>
          <a:prstGeom prst="roundRect">
            <a:avLst/>
          </a:prstGeom>
          <a:ln>
            <a:solidFill>
              <a:schemeClr val="bg1">
                <a:lumMod val="50000"/>
              </a:schemeClr>
            </a:solidFill>
          </a:ln>
        </p:spPr>
      </p:pic>
      <p:pic>
        <p:nvPicPr>
          <p:cNvPr id="11" name="Picture 10" descr="BCapp.tif"/>
          <p:cNvPicPr>
            <a:picLocks noChangeAspect="1"/>
          </p:cNvPicPr>
          <p:nvPr/>
        </p:nvPicPr>
        <p:blipFill>
          <a:blip r:embed="rId6" cstate="print"/>
          <a:stretch>
            <a:fillRect/>
          </a:stretch>
        </p:blipFill>
        <p:spPr>
          <a:xfrm>
            <a:off x="5582412" y="4114800"/>
            <a:ext cx="2855976" cy="2141982"/>
          </a:xfrm>
          <a:prstGeom prst="roundRect">
            <a:avLst/>
          </a:prstGeom>
          <a:ln>
            <a:solidFill>
              <a:schemeClr val="bg1">
                <a:lumMod val="50000"/>
              </a:schemeClr>
            </a:solidFill>
          </a:ln>
        </p:spPr>
      </p:pic>
      <p:pic>
        <p:nvPicPr>
          <p:cNvPr id="12" name="Picture 11" descr="Finished.jpg"/>
          <p:cNvPicPr>
            <a:picLocks noChangeAspect="1"/>
          </p:cNvPicPr>
          <p:nvPr/>
        </p:nvPicPr>
        <p:blipFill>
          <a:blip r:embed="rId7" cstate="print"/>
          <a:stretch>
            <a:fillRect/>
          </a:stretch>
        </p:blipFill>
        <p:spPr>
          <a:xfrm>
            <a:off x="2952750" y="2209800"/>
            <a:ext cx="3352800" cy="2514600"/>
          </a:xfrm>
          <a:prstGeom prst="roundRect">
            <a:avLst/>
          </a:prstGeom>
          <a:ln>
            <a:solidFill>
              <a:schemeClr val="bg1">
                <a:lumMod val="50000"/>
              </a:schemeClr>
            </a:solidFill>
          </a:ln>
        </p:spPr>
      </p:pic>
      <p:sp>
        <p:nvSpPr>
          <p:cNvPr id="13" name="TextBox 12"/>
          <p:cNvSpPr txBox="1"/>
          <p:nvPr/>
        </p:nvSpPr>
        <p:spPr>
          <a:xfrm>
            <a:off x="472440" y="6243935"/>
            <a:ext cx="2880360" cy="276999"/>
          </a:xfrm>
          <a:prstGeom prst="rect">
            <a:avLst/>
          </a:prstGeom>
          <a:noFill/>
        </p:spPr>
        <p:txBody>
          <a:bodyPr wrap="square" rtlCol="0">
            <a:spAutoFit/>
          </a:bodyPr>
          <a:lstStyle/>
          <a:p>
            <a:r>
              <a:rPr lang="en-US" sz="1200" dirty="0" err="1" smtClean="0">
                <a:latin typeface="Century Gothic" pitchFamily="34" charset="0"/>
              </a:rPr>
              <a:t>Polyprene</a:t>
            </a:r>
            <a:r>
              <a:rPr lang="en-US" sz="1200" dirty="0" smtClean="0">
                <a:latin typeface="Century Gothic" pitchFamily="34" charset="0"/>
              </a:rPr>
              <a:t> seals interior drain.</a:t>
            </a:r>
            <a:endParaRPr lang="en-US" sz="1200" dirty="0">
              <a:latin typeface="Century Gothic" pitchFamily="34" charset="0"/>
            </a:endParaRPr>
          </a:p>
        </p:txBody>
      </p:sp>
      <p:sp>
        <p:nvSpPr>
          <p:cNvPr id="14" name="TextBox 13"/>
          <p:cNvSpPr txBox="1"/>
          <p:nvPr/>
        </p:nvSpPr>
        <p:spPr>
          <a:xfrm>
            <a:off x="6400800" y="2743200"/>
            <a:ext cx="2362200" cy="276999"/>
          </a:xfrm>
          <a:prstGeom prst="rect">
            <a:avLst/>
          </a:prstGeom>
          <a:noFill/>
        </p:spPr>
        <p:txBody>
          <a:bodyPr wrap="square" rtlCol="0">
            <a:spAutoFit/>
          </a:bodyPr>
          <a:lstStyle/>
          <a:p>
            <a:r>
              <a:rPr lang="en-US" sz="1200" dirty="0" err="1" smtClean="0">
                <a:latin typeface="Century Gothic" pitchFamily="34" charset="0"/>
              </a:rPr>
              <a:t>Polyprene</a:t>
            </a:r>
            <a:r>
              <a:rPr lang="en-US" sz="1200" baseline="30000" dirty="0" smtClean="0">
                <a:latin typeface="Century Gothic" pitchFamily="34" charset="0"/>
              </a:rPr>
              <a:t>®</a:t>
            </a:r>
            <a:r>
              <a:rPr lang="en-US" sz="1200" dirty="0" smtClean="0">
                <a:latin typeface="Century Gothic" pitchFamily="34" charset="0"/>
              </a:rPr>
              <a:t> around roof curb.</a:t>
            </a:r>
            <a:endParaRPr lang="en-US" sz="1200" dirty="0">
              <a:latin typeface="Century Gothic" pitchFamily="34" charset="0"/>
            </a:endParaRPr>
          </a:p>
        </p:txBody>
      </p:sp>
      <p:sp>
        <p:nvSpPr>
          <p:cNvPr id="15" name="TextBox 14"/>
          <p:cNvSpPr txBox="1"/>
          <p:nvPr/>
        </p:nvSpPr>
        <p:spPr>
          <a:xfrm>
            <a:off x="457200" y="2743200"/>
            <a:ext cx="2438400" cy="461665"/>
          </a:xfrm>
          <a:prstGeom prst="rect">
            <a:avLst/>
          </a:prstGeom>
          <a:noFill/>
        </p:spPr>
        <p:txBody>
          <a:bodyPr wrap="square" rtlCol="0">
            <a:spAutoFit/>
          </a:bodyPr>
          <a:lstStyle/>
          <a:p>
            <a:r>
              <a:rPr lang="en-US" sz="1200" dirty="0" err="1" smtClean="0">
                <a:latin typeface="Century Gothic" pitchFamily="34" charset="0"/>
              </a:rPr>
              <a:t>Polyprene</a:t>
            </a:r>
            <a:r>
              <a:rPr lang="en-US" sz="1200" baseline="30000" dirty="0" smtClean="0">
                <a:latin typeface="Century Gothic" pitchFamily="34" charset="0"/>
              </a:rPr>
              <a:t>®</a:t>
            </a:r>
            <a:r>
              <a:rPr lang="en-US" sz="1200" dirty="0" smtClean="0">
                <a:latin typeface="Century Gothic" pitchFamily="34" charset="0"/>
              </a:rPr>
              <a:t> provides strength around vents.</a:t>
            </a:r>
            <a:endParaRPr lang="en-US" sz="1200" dirty="0">
              <a:latin typeface="Century Gothic" pitchFamily="34" charset="0"/>
            </a:endParaRPr>
          </a:p>
        </p:txBody>
      </p:sp>
      <p:sp>
        <p:nvSpPr>
          <p:cNvPr id="16" name="TextBox 15"/>
          <p:cNvSpPr txBox="1"/>
          <p:nvPr/>
        </p:nvSpPr>
        <p:spPr>
          <a:xfrm>
            <a:off x="5562600" y="6324600"/>
            <a:ext cx="3276600" cy="276999"/>
          </a:xfrm>
          <a:prstGeom prst="rect">
            <a:avLst/>
          </a:prstGeom>
          <a:noFill/>
        </p:spPr>
        <p:txBody>
          <a:bodyPr wrap="square" rtlCol="0">
            <a:spAutoFit/>
          </a:bodyPr>
          <a:lstStyle/>
          <a:p>
            <a:r>
              <a:rPr lang="en-US" sz="1200" dirty="0" err="1" smtClean="0">
                <a:latin typeface="Century Gothic" pitchFamily="34" charset="0"/>
              </a:rPr>
              <a:t>Polyprene</a:t>
            </a:r>
            <a:r>
              <a:rPr lang="en-US" sz="1200" baseline="30000" dirty="0" smtClean="0">
                <a:latin typeface="Century Gothic" pitchFamily="34" charset="0"/>
              </a:rPr>
              <a:t>®</a:t>
            </a:r>
            <a:r>
              <a:rPr lang="en-US" sz="1200" dirty="0" smtClean="0">
                <a:latin typeface="Century Gothic" pitchFamily="34" charset="0"/>
              </a:rPr>
              <a:t> provides protection at walls.</a:t>
            </a:r>
            <a:endParaRPr lang="en-US" sz="1200" baseline="30000" dirty="0">
              <a:latin typeface="Century Gothic" pitchFamily="34" charset="0"/>
            </a:endParaRPr>
          </a:p>
        </p:txBody>
      </p:sp>
      <p:sp>
        <p:nvSpPr>
          <p:cNvPr id="17" name="TextBox 16"/>
          <p:cNvSpPr txBox="1"/>
          <p:nvPr/>
        </p:nvSpPr>
        <p:spPr>
          <a:xfrm>
            <a:off x="3581400" y="4763869"/>
            <a:ext cx="1905000" cy="646331"/>
          </a:xfrm>
          <a:prstGeom prst="rect">
            <a:avLst/>
          </a:prstGeom>
          <a:noFill/>
        </p:spPr>
        <p:txBody>
          <a:bodyPr wrap="square" rtlCol="0">
            <a:spAutoFit/>
          </a:bodyPr>
          <a:lstStyle/>
          <a:p>
            <a:r>
              <a:rPr lang="en-US" sz="1200" dirty="0" smtClean="0">
                <a:latin typeface="Century Gothic" pitchFamily="34" charset="0"/>
              </a:rPr>
              <a:t>Seams sealed with </a:t>
            </a:r>
            <a:r>
              <a:rPr lang="en-US" sz="1200" dirty="0" err="1" smtClean="0">
                <a:latin typeface="Century Gothic" pitchFamily="34" charset="0"/>
              </a:rPr>
              <a:t>PolyCore</a:t>
            </a:r>
            <a:r>
              <a:rPr lang="en-US" sz="1200" dirty="0" smtClean="0">
                <a:latin typeface="Century Gothic" pitchFamily="34" charset="0"/>
              </a:rPr>
              <a:t>™ embedded in </a:t>
            </a:r>
            <a:r>
              <a:rPr lang="en-US" sz="1200" dirty="0" err="1" smtClean="0">
                <a:latin typeface="Century Gothic" pitchFamily="34" charset="0"/>
              </a:rPr>
              <a:t>Polyprene</a:t>
            </a:r>
            <a:r>
              <a:rPr lang="en-US" sz="1200" baseline="30000" dirty="0" smtClean="0">
                <a:latin typeface="Century Gothic" pitchFamily="34" charset="0"/>
              </a:rPr>
              <a:t>®</a:t>
            </a:r>
            <a:r>
              <a:rPr lang="en-US" sz="1200" dirty="0" smtClean="0">
                <a:latin typeface="Century Gothic" pitchFamily="34" charset="0"/>
              </a:rPr>
              <a:t>.</a:t>
            </a:r>
            <a:endParaRPr lang="en-US" sz="1200" dirty="0">
              <a:latin typeface="Century Gothic" pitchFamily="34" charset="0"/>
            </a:endParaRPr>
          </a:p>
        </p:txBody>
      </p:sp>
      <p:sp>
        <p:nvSpPr>
          <p:cNvPr id="18" name="TextBox 17"/>
          <p:cNvSpPr txBox="1"/>
          <p:nvPr/>
        </p:nvSpPr>
        <p:spPr>
          <a:xfrm>
            <a:off x="3505200" y="609600"/>
            <a:ext cx="2133600" cy="1323439"/>
          </a:xfrm>
          <a:prstGeom prst="rect">
            <a:avLst/>
          </a:prstGeom>
          <a:noFill/>
        </p:spPr>
        <p:txBody>
          <a:bodyPr wrap="square" rtlCol="0">
            <a:spAutoFit/>
          </a:bodyPr>
          <a:lstStyle/>
          <a:p>
            <a:pPr algn="ctr"/>
            <a:r>
              <a:rPr lang="en-US" sz="2000" b="1" dirty="0" smtClean="0">
                <a:latin typeface="Century Gothic" pitchFamily="34" charset="0"/>
              </a:rPr>
              <a:t>POLYPRENE</a:t>
            </a:r>
            <a:r>
              <a:rPr lang="en-US" sz="2000" b="1" baseline="30000" dirty="0" smtClean="0">
                <a:latin typeface="Century Gothic" pitchFamily="34" charset="0"/>
              </a:rPr>
              <a:t>®</a:t>
            </a:r>
            <a:r>
              <a:rPr lang="en-US" sz="2000" b="1" dirty="0" smtClean="0">
                <a:latin typeface="Century Gothic" pitchFamily="34" charset="0"/>
              </a:rPr>
              <a:t> </a:t>
            </a:r>
            <a:r>
              <a:rPr lang="en-US" sz="2000" b="1" dirty="0" smtClean="0">
                <a:latin typeface="Century Gothic" pitchFamily="34" charset="0"/>
              </a:rPr>
              <a:t>REPAIRS</a:t>
            </a:r>
          </a:p>
          <a:p>
            <a:pPr algn="ctr"/>
            <a:r>
              <a:rPr lang="ja-JP" altLang="en-US" sz="2000" b="1" dirty="0" smtClean="0">
                <a:latin typeface="Century Gothic" pitchFamily="34" charset="0"/>
              </a:rPr>
              <a:t>ポリプリーン</a:t>
            </a:r>
            <a:r>
              <a:rPr lang="ja-JP" altLang="en-US" sz="2000" b="1" dirty="0">
                <a:latin typeface="Century Gothic" pitchFamily="34" charset="0"/>
              </a:rPr>
              <a:t>で</a:t>
            </a:r>
            <a:r>
              <a:rPr lang="ja-JP" altLang="en-US" sz="2000" b="1" dirty="0" smtClean="0">
                <a:latin typeface="Century Gothic" pitchFamily="34" charset="0"/>
              </a:rPr>
              <a:t>の</a:t>
            </a:r>
            <a:endParaRPr lang="en-US" altLang="ja-JP" sz="2000" b="1" dirty="0" smtClean="0">
              <a:latin typeface="Century Gothic" pitchFamily="34" charset="0"/>
            </a:endParaRPr>
          </a:p>
          <a:p>
            <a:pPr algn="ctr"/>
            <a:r>
              <a:rPr lang="ja-JP" altLang="en-US" sz="2000" b="1" dirty="0">
                <a:latin typeface="Century Gothic" pitchFamily="34" charset="0"/>
              </a:rPr>
              <a:t>修繕</a:t>
            </a:r>
            <a:endParaRPr lang="en-US" sz="2000" b="1" dirty="0">
              <a:latin typeface="Century Gothic" pitchFamily="34" charset="0"/>
            </a:endParaRPr>
          </a:p>
        </p:txBody>
      </p:sp>
    </p:spTree>
    <p:extLst>
      <p:ext uri="{BB962C8B-B14F-4D97-AF65-F5344CB8AC3E}">
        <p14:creationId xmlns:p14="http://schemas.microsoft.com/office/powerpoint/2010/main" val="3025966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0113.JPG"/>
          <p:cNvPicPr>
            <a:picLocks noChangeAspect="1"/>
          </p:cNvPicPr>
          <p:nvPr/>
        </p:nvPicPr>
        <p:blipFill>
          <a:blip r:embed="rId3" cstate="print"/>
          <a:stretch>
            <a:fillRect/>
          </a:stretch>
        </p:blipFill>
        <p:spPr>
          <a:xfrm>
            <a:off x="624840" y="533400"/>
            <a:ext cx="2865120" cy="2148840"/>
          </a:xfrm>
          <a:prstGeom prst="roundRect">
            <a:avLst/>
          </a:prstGeom>
          <a:ln>
            <a:solidFill>
              <a:schemeClr val="bg1">
                <a:lumMod val="50000"/>
              </a:schemeClr>
            </a:solidFill>
          </a:ln>
        </p:spPr>
      </p:pic>
      <p:pic>
        <p:nvPicPr>
          <p:cNvPr id="8" name="Picture 7" descr="DCP_0683.JPG"/>
          <p:cNvPicPr>
            <a:picLocks noChangeAspect="1"/>
          </p:cNvPicPr>
          <p:nvPr/>
        </p:nvPicPr>
        <p:blipFill>
          <a:blip r:embed="rId4" cstate="print"/>
          <a:stretch>
            <a:fillRect/>
          </a:stretch>
        </p:blipFill>
        <p:spPr>
          <a:xfrm>
            <a:off x="5664200" y="533400"/>
            <a:ext cx="2844800" cy="2133600"/>
          </a:xfrm>
          <a:prstGeom prst="roundRect">
            <a:avLst/>
          </a:prstGeom>
          <a:ln>
            <a:solidFill>
              <a:schemeClr val="bg1">
                <a:lumMod val="50000"/>
              </a:schemeClr>
            </a:solidFill>
          </a:ln>
        </p:spPr>
      </p:pic>
      <p:pic>
        <p:nvPicPr>
          <p:cNvPr id="9" name="Picture 8" descr="DCP_0705.JPG"/>
          <p:cNvPicPr>
            <a:picLocks noChangeAspect="1"/>
          </p:cNvPicPr>
          <p:nvPr/>
        </p:nvPicPr>
        <p:blipFill>
          <a:blip r:embed="rId5" cstate="print"/>
          <a:stretch>
            <a:fillRect/>
          </a:stretch>
        </p:blipFill>
        <p:spPr>
          <a:xfrm>
            <a:off x="636748" y="4114800"/>
            <a:ext cx="2872777" cy="2154582"/>
          </a:xfrm>
          <a:prstGeom prst="roundRect">
            <a:avLst/>
          </a:prstGeom>
          <a:ln>
            <a:solidFill>
              <a:schemeClr val="bg1">
                <a:lumMod val="50000"/>
              </a:schemeClr>
            </a:solidFill>
          </a:ln>
        </p:spPr>
      </p:pic>
      <p:pic>
        <p:nvPicPr>
          <p:cNvPr id="11" name="Picture 10" descr="BCapp.tif"/>
          <p:cNvPicPr>
            <a:picLocks noChangeAspect="1"/>
          </p:cNvPicPr>
          <p:nvPr/>
        </p:nvPicPr>
        <p:blipFill>
          <a:blip r:embed="rId6" cstate="print"/>
          <a:stretch>
            <a:fillRect/>
          </a:stretch>
        </p:blipFill>
        <p:spPr>
          <a:xfrm>
            <a:off x="5582412" y="4114800"/>
            <a:ext cx="2855976" cy="2141982"/>
          </a:xfrm>
          <a:prstGeom prst="roundRect">
            <a:avLst/>
          </a:prstGeom>
          <a:ln>
            <a:solidFill>
              <a:schemeClr val="bg1">
                <a:lumMod val="50000"/>
              </a:schemeClr>
            </a:solidFill>
          </a:ln>
        </p:spPr>
      </p:pic>
      <p:pic>
        <p:nvPicPr>
          <p:cNvPr id="12" name="Picture 11" descr="Finished.jpg"/>
          <p:cNvPicPr>
            <a:picLocks noChangeAspect="1"/>
          </p:cNvPicPr>
          <p:nvPr/>
        </p:nvPicPr>
        <p:blipFill>
          <a:blip r:embed="rId7" cstate="print"/>
          <a:stretch>
            <a:fillRect/>
          </a:stretch>
        </p:blipFill>
        <p:spPr>
          <a:xfrm>
            <a:off x="2952750" y="2209800"/>
            <a:ext cx="3352800" cy="2514600"/>
          </a:xfrm>
          <a:prstGeom prst="roundRect">
            <a:avLst/>
          </a:prstGeom>
          <a:ln>
            <a:solidFill>
              <a:schemeClr val="bg1">
                <a:lumMod val="50000"/>
              </a:schemeClr>
            </a:solidFill>
          </a:ln>
        </p:spPr>
      </p:pic>
      <p:sp>
        <p:nvSpPr>
          <p:cNvPr id="13" name="TextBox 12"/>
          <p:cNvSpPr txBox="1"/>
          <p:nvPr/>
        </p:nvSpPr>
        <p:spPr>
          <a:xfrm>
            <a:off x="533400" y="2743200"/>
            <a:ext cx="2286000" cy="646331"/>
          </a:xfrm>
          <a:prstGeom prst="rect">
            <a:avLst/>
          </a:prstGeom>
          <a:noFill/>
        </p:spPr>
        <p:txBody>
          <a:bodyPr wrap="square" rtlCol="0">
            <a:spAutoFit/>
          </a:bodyPr>
          <a:lstStyle/>
          <a:p>
            <a:r>
              <a:rPr lang="en-US" sz="1200" dirty="0" smtClean="0">
                <a:latin typeface="Century Gothic" pitchFamily="34" charset="0"/>
              </a:rPr>
              <a:t>Seams on metal roof being sealed with Seam/</a:t>
            </a:r>
            <a:r>
              <a:rPr lang="en-US" sz="1200" dirty="0" err="1" smtClean="0">
                <a:latin typeface="Century Gothic" pitchFamily="34" charset="0"/>
              </a:rPr>
              <a:t>RivetGuard</a:t>
            </a:r>
            <a:r>
              <a:rPr lang="en-US" sz="1200" dirty="0" smtClean="0">
                <a:latin typeface="Century Gothic" pitchFamily="34" charset="0"/>
              </a:rPr>
              <a:t>™</a:t>
            </a:r>
            <a:endParaRPr lang="en-US" sz="1200" dirty="0">
              <a:latin typeface="Century Gothic" pitchFamily="34" charset="0"/>
            </a:endParaRPr>
          </a:p>
        </p:txBody>
      </p:sp>
      <p:sp>
        <p:nvSpPr>
          <p:cNvPr id="14" name="TextBox 13"/>
          <p:cNvSpPr txBox="1"/>
          <p:nvPr/>
        </p:nvSpPr>
        <p:spPr>
          <a:xfrm>
            <a:off x="6324600" y="2743200"/>
            <a:ext cx="2438400" cy="646331"/>
          </a:xfrm>
          <a:prstGeom prst="rect">
            <a:avLst/>
          </a:prstGeom>
          <a:noFill/>
        </p:spPr>
        <p:txBody>
          <a:bodyPr wrap="square" rtlCol="0">
            <a:spAutoFit/>
          </a:bodyPr>
          <a:lstStyle/>
          <a:p>
            <a:r>
              <a:rPr lang="en-US" sz="1200" dirty="0" smtClean="0">
                <a:latin typeface="Century Gothic" pitchFamily="34" charset="0"/>
              </a:rPr>
              <a:t>Seam/</a:t>
            </a:r>
            <a:r>
              <a:rPr lang="en-US" sz="1200" dirty="0" err="1" smtClean="0">
                <a:latin typeface="Century Gothic" pitchFamily="34" charset="0"/>
              </a:rPr>
              <a:t>RivetGuard</a:t>
            </a:r>
            <a:r>
              <a:rPr lang="en-US" sz="1200" dirty="0" smtClean="0">
                <a:latin typeface="Century Gothic" pitchFamily="34" charset="0"/>
              </a:rPr>
              <a:t>™ is easily applied on fasteners from a bottle.</a:t>
            </a:r>
            <a:endParaRPr lang="en-US" sz="1200" dirty="0">
              <a:latin typeface="Century Gothic" pitchFamily="34" charset="0"/>
            </a:endParaRPr>
          </a:p>
        </p:txBody>
      </p:sp>
      <p:sp>
        <p:nvSpPr>
          <p:cNvPr id="15" name="TextBox 14"/>
          <p:cNvSpPr txBox="1"/>
          <p:nvPr/>
        </p:nvSpPr>
        <p:spPr>
          <a:xfrm>
            <a:off x="457200" y="6324600"/>
            <a:ext cx="3352800" cy="461665"/>
          </a:xfrm>
          <a:prstGeom prst="rect">
            <a:avLst/>
          </a:prstGeom>
          <a:noFill/>
        </p:spPr>
        <p:txBody>
          <a:bodyPr wrap="square" rtlCol="0">
            <a:spAutoFit/>
          </a:bodyPr>
          <a:lstStyle/>
          <a:p>
            <a:r>
              <a:rPr lang="en-US" sz="1200" dirty="0" smtClean="0">
                <a:latin typeface="Century Gothic" pitchFamily="34" charset="0"/>
              </a:rPr>
              <a:t>Seam/</a:t>
            </a:r>
            <a:r>
              <a:rPr lang="en-US" sz="1200" dirty="0" err="1" smtClean="0">
                <a:latin typeface="Century Gothic" pitchFamily="34" charset="0"/>
              </a:rPr>
              <a:t>RivetGuard</a:t>
            </a:r>
            <a:r>
              <a:rPr lang="en-US" sz="1200" dirty="0" smtClean="0">
                <a:latin typeface="Century Gothic" pitchFamily="34" charset="0"/>
              </a:rPr>
              <a:t>™ applied by gun on seams.</a:t>
            </a:r>
            <a:endParaRPr lang="en-US" sz="1200" dirty="0">
              <a:latin typeface="Century Gothic" pitchFamily="34" charset="0"/>
            </a:endParaRPr>
          </a:p>
        </p:txBody>
      </p:sp>
      <p:sp>
        <p:nvSpPr>
          <p:cNvPr id="16" name="TextBox 15"/>
          <p:cNvSpPr txBox="1"/>
          <p:nvPr/>
        </p:nvSpPr>
        <p:spPr>
          <a:xfrm>
            <a:off x="5562600" y="6324600"/>
            <a:ext cx="3276600" cy="461665"/>
          </a:xfrm>
          <a:prstGeom prst="rect">
            <a:avLst/>
          </a:prstGeom>
          <a:noFill/>
        </p:spPr>
        <p:txBody>
          <a:bodyPr wrap="square" rtlCol="0">
            <a:spAutoFit/>
          </a:bodyPr>
          <a:lstStyle/>
          <a:p>
            <a:r>
              <a:rPr lang="en-US" sz="1200" dirty="0" smtClean="0">
                <a:latin typeface="Century Gothic" pitchFamily="34" charset="0"/>
              </a:rPr>
              <a:t>Seam/</a:t>
            </a:r>
            <a:r>
              <a:rPr lang="en-US" sz="1200" dirty="0" err="1" smtClean="0">
                <a:latin typeface="Century Gothic" pitchFamily="34" charset="0"/>
              </a:rPr>
              <a:t>RivetGuard</a:t>
            </a:r>
            <a:r>
              <a:rPr lang="en-US" sz="1200" dirty="0" smtClean="0">
                <a:latin typeface="Century Gothic" pitchFamily="34" charset="0"/>
              </a:rPr>
              <a:t>™ applied around skylight.</a:t>
            </a:r>
            <a:r>
              <a:rPr lang="en-US" sz="1200" baseline="30000" dirty="0" smtClean="0">
                <a:latin typeface="Century Gothic" pitchFamily="34" charset="0"/>
              </a:rPr>
              <a:t> </a:t>
            </a:r>
            <a:endParaRPr lang="en-US" sz="1200" baseline="30000" dirty="0">
              <a:latin typeface="Century Gothic" pitchFamily="34" charset="0"/>
            </a:endParaRPr>
          </a:p>
        </p:txBody>
      </p:sp>
      <p:sp>
        <p:nvSpPr>
          <p:cNvPr id="17" name="TextBox 16"/>
          <p:cNvSpPr txBox="1"/>
          <p:nvPr/>
        </p:nvSpPr>
        <p:spPr>
          <a:xfrm>
            <a:off x="3581400" y="4763869"/>
            <a:ext cx="1905000" cy="646331"/>
          </a:xfrm>
          <a:prstGeom prst="rect">
            <a:avLst/>
          </a:prstGeom>
          <a:noFill/>
        </p:spPr>
        <p:txBody>
          <a:bodyPr wrap="square" rtlCol="0">
            <a:spAutoFit/>
          </a:bodyPr>
          <a:lstStyle/>
          <a:p>
            <a:r>
              <a:rPr lang="en-US" sz="1200" dirty="0" smtClean="0">
                <a:latin typeface="Century Gothic" pitchFamily="34" charset="0"/>
              </a:rPr>
              <a:t>Bitumen seams sealed with Seam/</a:t>
            </a:r>
            <a:r>
              <a:rPr lang="en-US" sz="1200" dirty="0" err="1" smtClean="0">
                <a:latin typeface="Century Gothic" pitchFamily="34" charset="0"/>
              </a:rPr>
              <a:t>RivetGuard</a:t>
            </a:r>
            <a:r>
              <a:rPr lang="en-US" sz="1200" dirty="0" smtClean="0">
                <a:latin typeface="Century Gothic" pitchFamily="34" charset="0"/>
              </a:rPr>
              <a:t>™.</a:t>
            </a:r>
            <a:endParaRPr lang="en-US" sz="1200" dirty="0">
              <a:latin typeface="Century Gothic" pitchFamily="34" charset="0"/>
            </a:endParaRPr>
          </a:p>
        </p:txBody>
      </p:sp>
      <p:sp>
        <p:nvSpPr>
          <p:cNvPr id="18" name="TextBox 17"/>
          <p:cNvSpPr txBox="1"/>
          <p:nvPr/>
        </p:nvSpPr>
        <p:spPr>
          <a:xfrm>
            <a:off x="3505200" y="609600"/>
            <a:ext cx="2133600" cy="1631216"/>
          </a:xfrm>
          <a:prstGeom prst="rect">
            <a:avLst/>
          </a:prstGeom>
          <a:noFill/>
        </p:spPr>
        <p:txBody>
          <a:bodyPr wrap="square" rtlCol="0">
            <a:spAutoFit/>
          </a:bodyPr>
          <a:lstStyle/>
          <a:p>
            <a:pPr algn="ctr"/>
            <a:r>
              <a:rPr lang="en-US" sz="2000" b="1" dirty="0" smtClean="0">
                <a:latin typeface="Century Gothic" pitchFamily="34" charset="0"/>
              </a:rPr>
              <a:t>Seam/</a:t>
            </a:r>
          </a:p>
          <a:p>
            <a:pPr algn="ctr"/>
            <a:r>
              <a:rPr lang="en-US" sz="2000" b="1" dirty="0" err="1" smtClean="0">
                <a:latin typeface="Century Gothic" pitchFamily="34" charset="0"/>
              </a:rPr>
              <a:t>RivetGuard</a:t>
            </a:r>
            <a:r>
              <a:rPr lang="en-US" sz="2000" b="1" dirty="0" smtClean="0">
                <a:latin typeface="Century Gothic" pitchFamily="34" charset="0"/>
              </a:rPr>
              <a:t>™ </a:t>
            </a:r>
            <a:r>
              <a:rPr lang="en-US" sz="2000" b="1" dirty="0" smtClean="0">
                <a:latin typeface="Century Gothic" pitchFamily="34" charset="0"/>
              </a:rPr>
              <a:t>REPAIRS</a:t>
            </a:r>
          </a:p>
          <a:p>
            <a:pPr algn="ctr"/>
            <a:r>
              <a:rPr lang="ja-JP" altLang="en-US" sz="2000" b="1" dirty="0" smtClean="0">
                <a:latin typeface="Century Gothic" pitchFamily="34" charset="0"/>
              </a:rPr>
              <a:t>シーム</a:t>
            </a:r>
            <a:r>
              <a:rPr lang="en-US" altLang="ja-JP" sz="2000" b="1" dirty="0" smtClean="0">
                <a:latin typeface="Century Gothic" pitchFamily="34" charset="0"/>
              </a:rPr>
              <a:t>/</a:t>
            </a:r>
            <a:r>
              <a:rPr lang="ja-JP" altLang="en-US" sz="2000" b="1" dirty="0" smtClean="0">
                <a:latin typeface="Century Gothic" pitchFamily="34" charset="0"/>
              </a:rPr>
              <a:t>リベットガードでの修繕</a:t>
            </a:r>
            <a:endParaRPr lang="en-US" sz="2000" b="1" dirty="0">
              <a:latin typeface="Century Gothic" pitchFamily="34" charset="0"/>
            </a:endParaRPr>
          </a:p>
        </p:txBody>
      </p:sp>
    </p:spTree>
    <p:extLst>
      <p:ext uri="{BB962C8B-B14F-4D97-AF65-F5344CB8AC3E}">
        <p14:creationId xmlns:p14="http://schemas.microsoft.com/office/powerpoint/2010/main" val="1823818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0113.JPG"/>
          <p:cNvPicPr>
            <a:picLocks noChangeAspect="1"/>
          </p:cNvPicPr>
          <p:nvPr/>
        </p:nvPicPr>
        <p:blipFill>
          <a:blip r:embed="rId3" cstate="print"/>
          <a:stretch>
            <a:fillRect/>
          </a:stretch>
        </p:blipFill>
        <p:spPr>
          <a:xfrm>
            <a:off x="624840" y="609600"/>
            <a:ext cx="2865120" cy="2148840"/>
          </a:xfrm>
          <a:prstGeom prst="roundRect">
            <a:avLst/>
          </a:prstGeom>
          <a:ln>
            <a:solidFill>
              <a:schemeClr val="bg1">
                <a:lumMod val="50000"/>
              </a:schemeClr>
            </a:solidFill>
          </a:ln>
        </p:spPr>
      </p:pic>
      <p:pic>
        <p:nvPicPr>
          <p:cNvPr id="8" name="Picture 7" descr="DCP_0683.JPG"/>
          <p:cNvPicPr>
            <a:picLocks noChangeAspect="1"/>
          </p:cNvPicPr>
          <p:nvPr/>
        </p:nvPicPr>
        <p:blipFill>
          <a:blip r:embed="rId4" cstate="print"/>
          <a:stretch>
            <a:fillRect/>
          </a:stretch>
        </p:blipFill>
        <p:spPr>
          <a:xfrm>
            <a:off x="5664200" y="609600"/>
            <a:ext cx="2844800" cy="2133600"/>
          </a:xfrm>
          <a:prstGeom prst="roundRect">
            <a:avLst/>
          </a:prstGeom>
          <a:ln>
            <a:solidFill>
              <a:schemeClr val="bg1">
                <a:lumMod val="50000"/>
              </a:schemeClr>
            </a:solidFill>
          </a:ln>
        </p:spPr>
      </p:pic>
      <p:pic>
        <p:nvPicPr>
          <p:cNvPr id="9" name="Picture 8" descr="DCP_0705.JPG"/>
          <p:cNvPicPr>
            <a:picLocks noChangeAspect="1"/>
          </p:cNvPicPr>
          <p:nvPr/>
        </p:nvPicPr>
        <p:blipFill>
          <a:blip r:embed="rId5" cstate="print"/>
          <a:stretch>
            <a:fillRect/>
          </a:stretch>
        </p:blipFill>
        <p:spPr>
          <a:xfrm>
            <a:off x="636748" y="4191000"/>
            <a:ext cx="2872777" cy="2154582"/>
          </a:xfrm>
          <a:prstGeom prst="roundRect">
            <a:avLst/>
          </a:prstGeom>
          <a:ln>
            <a:solidFill>
              <a:schemeClr val="bg1">
                <a:lumMod val="50000"/>
              </a:schemeClr>
            </a:solidFill>
          </a:ln>
        </p:spPr>
      </p:pic>
      <p:pic>
        <p:nvPicPr>
          <p:cNvPr id="10" name="Picture 9" descr="BCapp.tif"/>
          <p:cNvPicPr>
            <a:picLocks noChangeAspect="1"/>
          </p:cNvPicPr>
          <p:nvPr/>
        </p:nvPicPr>
        <p:blipFill>
          <a:blip r:embed="rId6" cstate="print"/>
          <a:stretch>
            <a:fillRect/>
          </a:stretch>
        </p:blipFill>
        <p:spPr>
          <a:xfrm>
            <a:off x="5666317" y="4191000"/>
            <a:ext cx="2878666" cy="2158999"/>
          </a:xfrm>
          <a:prstGeom prst="roundRect">
            <a:avLst/>
          </a:prstGeom>
          <a:ln>
            <a:solidFill>
              <a:schemeClr val="bg1">
                <a:lumMod val="50000"/>
              </a:schemeClr>
            </a:solidFill>
          </a:ln>
        </p:spPr>
      </p:pic>
      <p:pic>
        <p:nvPicPr>
          <p:cNvPr id="12" name="Picture 11" descr="Finished.jpg"/>
          <p:cNvPicPr>
            <a:picLocks noChangeAspect="1"/>
          </p:cNvPicPr>
          <p:nvPr/>
        </p:nvPicPr>
        <p:blipFill>
          <a:blip r:embed="rId7" cstate="print"/>
          <a:srcRect l="3812" b="21212"/>
          <a:stretch>
            <a:fillRect/>
          </a:stretch>
        </p:blipFill>
        <p:spPr>
          <a:xfrm>
            <a:off x="2649416" y="2247900"/>
            <a:ext cx="3845169" cy="2362200"/>
          </a:xfrm>
          <a:prstGeom prst="roundRect">
            <a:avLst/>
          </a:prstGeom>
          <a:ln>
            <a:solidFill>
              <a:schemeClr val="bg1">
                <a:lumMod val="50000"/>
              </a:schemeClr>
            </a:solidFill>
          </a:ln>
        </p:spPr>
      </p:pic>
      <p:sp>
        <p:nvSpPr>
          <p:cNvPr id="13" name="TextBox 12"/>
          <p:cNvSpPr txBox="1"/>
          <p:nvPr/>
        </p:nvSpPr>
        <p:spPr>
          <a:xfrm>
            <a:off x="533400" y="2819400"/>
            <a:ext cx="2209800" cy="461665"/>
          </a:xfrm>
          <a:prstGeom prst="rect">
            <a:avLst/>
          </a:prstGeom>
          <a:noFill/>
        </p:spPr>
        <p:txBody>
          <a:bodyPr wrap="square" rtlCol="0">
            <a:spAutoFit/>
          </a:bodyPr>
          <a:lstStyle/>
          <a:p>
            <a:r>
              <a:rPr lang="en-US" sz="1200" dirty="0" smtClean="0">
                <a:latin typeface="Century Gothic" pitchFamily="34" charset="0"/>
              </a:rPr>
              <a:t>Metal roof prior to coating is leaky and rusted.</a:t>
            </a:r>
            <a:endParaRPr lang="en-US" sz="1200" dirty="0">
              <a:latin typeface="Century Gothic" pitchFamily="34" charset="0"/>
            </a:endParaRPr>
          </a:p>
        </p:txBody>
      </p:sp>
      <p:sp>
        <p:nvSpPr>
          <p:cNvPr id="14" name="TextBox 13"/>
          <p:cNvSpPr txBox="1"/>
          <p:nvPr/>
        </p:nvSpPr>
        <p:spPr>
          <a:xfrm>
            <a:off x="6477000" y="2819400"/>
            <a:ext cx="2362200" cy="461665"/>
          </a:xfrm>
          <a:prstGeom prst="rect">
            <a:avLst/>
          </a:prstGeom>
          <a:noFill/>
        </p:spPr>
        <p:txBody>
          <a:bodyPr wrap="square" rtlCol="0">
            <a:spAutoFit/>
          </a:bodyPr>
          <a:lstStyle/>
          <a:p>
            <a:r>
              <a:rPr lang="en-US" sz="1200" dirty="0" smtClean="0">
                <a:latin typeface="Century Gothic" pitchFamily="34" charset="0"/>
              </a:rPr>
              <a:t>Power washing roof after </a:t>
            </a:r>
            <a:r>
              <a:rPr lang="en-US" sz="1200" dirty="0" err="1" smtClean="0">
                <a:latin typeface="Century Gothic" pitchFamily="34" charset="0"/>
              </a:rPr>
              <a:t>RustArrestor</a:t>
            </a:r>
            <a:r>
              <a:rPr lang="en-US" sz="1200" dirty="0" smtClean="0">
                <a:latin typeface="Century Gothic" pitchFamily="34" charset="0"/>
              </a:rPr>
              <a:t>™ application.</a:t>
            </a:r>
            <a:endParaRPr lang="en-US" sz="1200" dirty="0">
              <a:latin typeface="Century Gothic" pitchFamily="34" charset="0"/>
            </a:endParaRPr>
          </a:p>
        </p:txBody>
      </p:sp>
      <p:sp>
        <p:nvSpPr>
          <p:cNvPr id="15" name="TextBox 14"/>
          <p:cNvSpPr txBox="1"/>
          <p:nvPr/>
        </p:nvSpPr>
        <p:spPr>
          <a:xfrm>
            <a:off x="685800" y="6400800"/>
            <a:ext cx="3048000" cy="276999"/>
          </a:xfrm>
          <a:prstGeom prst="rect">
            <a:avLst/>
          </a:prstGeom>
          <a:noFill/>
        </p:spPr>
        <p:txBody>
          <a:bodyPr wrap="square" rtlCol="0">
            <a:spAutoFit/>
          </a:bodyPr>
          <a:lstStyle/>
          <a:p>
            <a:r>
              <a:rPr lang="en-US" sz="1200" dirty="0" smtClean="0">
                <a:latin typeface="Century Gothic" pitchFamily="34" charset="0"/>
              </a:rPr>
              <a:t>Seams sealed with </a:t>
            </a:r>
            <a:r>
              <a:rPr lang="en-US" sz="1200" dirty="0" err="1" smtClean="0">
                <a:latin typeface="Century Gothic" pitchFamily="34" charset="0"/>
              </a:rPr>
              <a:t>RivetGuard</a:t>
            </a:r>
            <a:r>
              <a:rPr lang="en-US" sz="1200" dirty="0" smtClean="0">
                <a:latin typeface="Century Gothic" pitchFamily="34" charset="0"/>
              </a:rPr>
              <a:t>™.</a:t>
            </a:r>
            <a:endParaRPr lang="en-US" sz="1200" dirty="0">
              <a:latin typeface="Century Gothic" pitchFamily="34" charset="0"/>
            </a:endParaRPr>
          </a:p>
        </p:txBody>
      </p:sp>
      <p:sp>
        <p:nvSpPr>
          <p:cNvPr id="16" name="TextBox 15"/>
          <p:cNvSpPr txBox="1"/>
          <p:nvPr/>
        </p:nvSpPr>
        <p:spPr>
          <a:xfrm>
            <a:off x="5715000" y="6477000"/>
            <a:ext cx="3048000" cy="276999"/>
          </a:xfrm>
          <a:prstGeom prst="rect">
            <a:avLst/>
          </a:prstGeom>
          <a:noFill/>
        </p:spPr>
        <p:txBody>
          <a:bodyPr wrap="square" rtlCol="0">
            <a:spAutoFit/>
          </a:bodyPr>
          <a:lstStyle/>
          <a:p>
            <a:r>
              <a:rPr lang="en-US" sz="1200" dirty="0" smtClean="0">
                <a:latin typeface="Century Gothic" pitchFamily="34" charset="0"/>
              </a:rPr>
              <a:t>Spraying Topps Seal</a:t>
            </a:r>
            <a:r>
              <a:rPr lang="en-US" sz="1200" baseline="30000" dirty="0" smtClean="0">
                <a:latin typeface="Century Gothic" pitchFamily="34" charset="0"/>
              </a:rPr>
              <a:t>®</a:t>
            </a:r>
            <a:r>
              <a:rPr lang="en-US" sz="1200" dirty="0" smtClean="0">
                <a:latin typeface="Century Gothic" pitchFamily="34" charset="0"/>
              </a:rPr>
              <a:t> Base Coat.</a:t>
            </a:r>
            <a:endParaRPr lang="en-US" sz="1200" dirty="0">
              <a:latin typeface="Century Gothic" pitchFamily="34" charset="0"/>
            </a:endParaRPr>
          </a:p>
        </p:txBody>
      </p:sp>
      <p:sp>
        <p:nvSpPr>
          <p:cNvPr id="18" name="TextBox 17"/>
          <p:cNvSpPr txBox="1"/>
          <p:nvPr/>
        </p:nvSpPr>
        <p:spPr>
          <a:xfrm>
            <a:off x="3581400" y="4648200"/>
            <a:ext cx="2057400" cy="646331"/>
          </a:xfrm>
          <a:prstGeom prst="rect">
            <a:avLst/>
          </a:prstGeom>
          <a:noFill/>
        </p:spPr>
        <p:txBody>
          <a:bodyPr wrap="square" rtlCol="0">
            <a:spAutoFit/>
          </a:bodyPr>
          <a:lstStyle/>
          <a:p>
            <a:r>
              <a:rPr lang="en-US" sz="1200" dirty="0" smtClean="0">
                <a:latin typeface="Century Gothic" pitchFamily="34" charset="0"/>
              </a:rPr>
              <a:t>Finish coat of Topps Seal</a:t>
            </a:r>
            <a:r>
              <a:rPr lang="en-US" sz="1200" baseline="30000" dirty="0" smtClean="0">
                <a:latin typeface="Century Gothic" pitchFamily="34" charset="0"/>
              </a:rPr>
              <a:t>®</a:t>
            </a:r>
            <a:r>
              <a:rPr lang="en-US" sz="1200" dirty="0" smtClean="0">
                <a:latin typeface="Century Gothic" pitchFamily="34" charset="0"/>
              </a:rPr>
              <a:t> stops rust, leaks, and saves on energy costs.</a:t>
            </a:r>
            <a:endParaRPr lang="en-US" sz="1200" dirty="0">
              <a:latin typeface="Century Gothic" pitchFamily="34" charset="0"/>
            </a:endParaRPr>
          </a:p>
        </p:txBody>
      </p:sp>
      <p:sp>
        <p:nvSpPr>
          <p:cNvPr id="17" name="TextBox 16"/>
          <p:cNvSpPr txBox="1"/>
          <p:nvPr/>
        </p:nvSpPr>
        <p:spPr>
          <a:xfrm>
            <a:off x="3505200" y="609600"/>
            <a:ext cx="2133600" cy="1015663"/>
          </a:xfrm>
          <a:prstGeom prst="rect">
            <a:avLst/>
          </a:prstGeom>
          <a:noFill/>
        </p:spPr>
        <p:txBody>
          <a:bodyPr wrap="square" rtlCol="0">
            <a:spAutoFit/>
          </a:bodyPr>
          <a:lstStyle/>
          <a:p>
            <a:pPr algn="ctr"/>
            <a:r>
              <a:rPr lang="en-US" sz="2000" b="1" dirty="0" smtClean="0">
                <a:latin typeface="Century Gothic" pitchFamily="34" charset="0"/>
              </a:rPr>
              <a:t>METAL </a:t>
            </a:r>
            <a:r>
              <a:rPr lang="en-US" sz="2000" b="1" dirty="0" smtClean="0">
                <a:latin typeface="Century Gothic" pitchFamily="34" charset="0"/>
              </a:rPr>
              <a:t>ROOFS</a:t>
            </a:r>
          </a:p>
          <a:p>
            <a:pPr algn="ctr"/>
            <a:r>
              <a:rPr lang="ja-JP" altLang="en-US" sz="2000" b="1" dirty="0">
                <a:latin typeface="Century Gothic" pitchFamily="34" charset="0"/>
              </a:rPr>
              <a:t>金属</a:t>
            </a:r>
            <a:r>
              <a:rPr lang="ja-JP" altLang="en-US" sz="2000" b="1" dirty="0" smtClean="0">
                <a:latin typeface="Century Gothic" pitchFamily="34" charset="0"/>
              </a:rPr>
              <a:t>屋根への</a:t>
            </a:r>
            <a:endParaRPr lang="en-US" altLang="ja-JP" sz="2000" b="1" dirty="0" smtClean="0">
              <a:latin typeface="Century Gothic" pitchFamily="34" charset="0"/>
            </a:endParaRPr>
          </a:p>
          <a:p>
            <a:pPr algn="ctr"/>
            <a:r>
              <a:rPr lang="ja-JP" altLang="en-US" sz="2000" b="1" dirty="0" smtClean="0">
                <a:latin typeface="Century Gothic" pitchFamily="34" charset="0"/>
              </a:rPr>
              <a:t>塗布</a:t>
            </a:r>
            <a:endParaRPr lang="en-US" sz="2000" b="1" dirty="0">
              <a:latin typeface="Century Gothic" pitchFamily="34" charset="0"/>
            </a:endParaRPr>
          </a:p>
        </p:txBody>
      </p:sp>
    </p:spTree>
    <p:extLst>
      <p:ext uri="{BB962C8B-B14F-4D97-AF65-F5344CB8AC3E}">
        <p14:creationId xmlns:p14="http://schemas.microsoft.com/office/powerpoint/2010/main" val="970439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N0113.JPG"/>
          <p:cNvPicPr>
            <a:picLocks noChangeAspect="1"/>
          </p:cNvPicPr>
          <p:nvPr/>
        </p:nvPicPr>
        <p:blipFill>
          <a:blip r:embed="rId3" cstate="print"/>
          <a:stretch>
            <a:fillRect/>
          </a:stretch>
        </p:blipFill>
        <p:spPr>
          <a:xfrm>
            <a:off x="457200" y="609600"/>
            <a:ext cx="3200400" cy="2148840"/>
          </a:xfrm>
          <a:prstGeom prst="roundRect">
            <a:avLst/>
          </a:prstGeom>
          <a:ln>
            <a:solidFill>
              <a:schemeClr val="bg1">
                <a:lumMod val="50000"/>
              </a:schemeClr>
            </a:solidFill>
          </a:ln>
        </p:spPr>
      </p:pic>
      <p:pic>
        <p:nvPicPr>
          <p:cNvPr id="11" name="Picture 10" descr="DCP_0683.JPG"/>
          <p:cNvPicPr>
            <a:picLocks noChangeAspect="1"/>
          </p:cNvPicPr>
          <p:nvPr/>
        </p:nvPicPr>
        <p:blipFill>
          <a:blip r:embed="rId4" cstate="print"/>
          <a:stretch>
            <a:fillRect/>
          </a:stretch>
        </p:blipFill>
        <p:spPr>
          <a:xfrm>
            <a:off x="5486400" y="609600"/>
            <a:ext cx="3200400" cy="2133600"/>
          </a:xfrm>
          <a:prstGeom prst="roundRect">
            <a:avLst/>
          </a:prstGeom>
          <a:ln>
            <a:solidFill>
              <a:schemeClr val="bg1">
                <a:lumMod val="50000"/>
              </a:schemeClr>
            </a:solidFill>
          </a:ln>
        </p:spPr>
      </p:pic>
      <p:pic>
        <p:nvPicPr>
          <p:cNvPr id="12" name="Picture 11" descr="DCP_0705.JPG"/>
          <p:cNvPicPr>
            <a:picLocks noChangeAspect="1"/>
          </p:cNvPicPr>
          <p:nvPr/>
        </p:nvPicPr>
        <p:blipFill>
          <a:blip r:embed="rId5" cstate="print"/>
          <a:stretch>
            <a:fillRect/>
          </a:stretch>
        </p:blipFill>
        <p:spPr>
          <a:xfrm>
            <a:off x="457200" y="4191000"/>
            <a:ext cx="3231874" cy="2154583"/>
          </a:xfrm>
          <a:prstGeom prst="roundRect">
            <a:avLst/>
          </a:prstGeom>
          <a:ln>
            <a:solidFill>
              <a:schemeClr val="bg1">
                <a:lumMod val="50000"/>
              </a:schemeClr>
            </a:solidFill>
          </a:ln>
        </p:spPr>
      </p:pic>
      <p:pic>
        <p:nvPicPr>
          <p:cNvPr id="13" name="Picture 12" descr="BCapp.tif"/>
          <p:cNvPicPr>
            <a:picLocks noChangeAspect="1"/>
          </p:cNvPicPr>
          <p:nvPr/>
        </p:nvPicPr>
        <p:blipFill>
          <a:blip r:embed="rId6" cstate="print"/>
          <a:stretch>
            <a:fillRect/>
          </a:stretch>
        </p:blipFill>
        <p:spPr>
          <a:xfrm>
            <a:off x="5486400" y="4191000"/>
            <a:ext cx="3238500" cy="2159000"/>
          </a:xfrm>
          <a:prstGeom prst="roundRect">
            <a:avLst/>
          </a:prstGeom>
          <a:ln>
            <a:solidFill>
              <a:schemeClr val="bg1">
                <a:lumMod val="50000"/>
              </a:schemeClr>
            </a:solidFill>
          </a:ln>
        </p:spPr>
      </p:pic>
      <p:pic>
        <p:nvPicPr>
          <p:cNvPr id="9" name="Picture 8" descr="Finished.jpg"/>
          <p:cNvPicPr>
            <a:picLocks noChangeAspect="1"/>
          </p:cNvPicPr>
          <p:nvPr/>
        </p:nvPicPr>
        <p:blipFill>
          <a:blip r:embed="rId7" cstate="print"/>
          <a:stretch>
            <a:fillRect/>
          </a:stretch>
        </p:blipFill>
        <p:spPr>
          <a:xfrm>
            <a:off x="2857500" y="2286000"/>
            <a:ext cx="3543300" cy="2514600"/>
          </a:xfrm>
          <a:prstGeom prst="roundRect">
            <a:avLst/>
          </a:prstGeom>
          <a:ln>
            <a:solidFill>
              <a:schemeClr val="bg1">
                <a:lumMod val="50000"/>
              </a:schemeClr>
            </a:solidFill>
          </a:ln>
        </p:spPr>
      </p:pic>
      <p:sp>
        <p:nvSpPr>
          <p:cNvPr id="15" name="TextBox 14"/>
          <p:cNvSpPr txBox="1"/>
          <p:nvPr/>
        </p:nvSpPr>
        <p:spPr>
          <a:xfrm>
            <a:off x="304800" y="2819400"/>
            <a:ext cx="2514600" cy="276999"/>
          </a:xfrm>
          <a:prstGeom prst="rect">
            <a:avLst/>
          </a:prstGeom>
          <a:noFill/>
        </p:spPr>
        <p:txBody>
          <a:bodyPr wrap="square" rtlCol="0">
            <a:spAutoFit/>
          </a:bodyPr>
          <a:lstStyle/>
          <a:p>
            <a:pPr algn="r"/>
            <a:r>
              <a:rPr lang="en-US" sz="1200" dirty="0" smtClean="0">
                <a:latin typeface="Century Gothic" pitchFamily="34" charset="0"/>
              </a:rPr>
              <a:t>Concrete roof prior to coating.</a:t>
            </a:r>
            <a:endParaRPr lang="en-US" sz="1200" dirty="0">
              <a:latin typeface="Century Gothic" pitchFamily="34" charset="0"/>
            </a:endParaRPr>
          </a:p>
        </p:txBody>
      </p:sp>
      <p:sp>
        <p:nvSpPr>
          <p:cNvPr id="16" name="TextBox 15"/>
          <p:cNvSpPr txBox="1"/>
          <p:nvPr/>
        </p:nvSpPr>
        <p:spPr>
          <a:xfrm>
            <a:off x="6400800" y="2819400"/>
            <a:ext cx="2362200" cy="276999"/>
          </a:xfrm>
          <a:prstGeom prst="rect">
            <a:avLst/>
          </a:prstGeom>
          <a:noFill/>
        </p:spPr>
        <p:txBody>
          <a:bodyPr wrap="square" rtlCol="0">
            <a:spAutoFit/>
          </a:bodyPr>
          <a:lstStyle/>
          <a:p>
            <a:r>
              <a:rPr lang="en-US" sz="1200" dirty="0" smtClean="0">
                <a:latin typeface="Century Gothic" pitchFamily="34" charset="0"/>
              </a:rPr>
              <a:t>Crack repair with </a:t>
            </a:r>
            <a:r>
              <a:rPr lang="en-US" sz="1200" dirty="0" err="1" smtClean="0">
                <a:latin typeface="Century Gothic" pitchFamily="34" charset="0"/>
              </a:rPr>
              <a:t>Polyprene</a:t>
            </a:r>
            <a:r>
              <a:rPr lang="en-US" sz="1200" baseline="30000" dirty="0" smtClean="0">
                <a:latin typeface="Century Gothic" pitchFamily="34" charset="0"/>
              </a:rPr>
              <a:t>®</a:t>
            </a:r>
            <a:r>
              <a:rPr lang="en-US" sz="1200" dirty="0" smtClean="0">
                <a:latin typeface="Century Gothic" pitchFamily="34" charset="0"/>
              </a:rPr>
              <a:t>.</a:t>
            </a:r>
            <a:endParaRPr lang="en-US" sz="1200" dirty="0">
              <a:latin typeface="Century Gothic" pitchFamily="34" charset="0"/>
            </a:endParaRPr>
          </a:p>
        </p:txBody>
      </p:sp>
      <p:sp>
        <p:nvSpPr>
          <p:cNvPr id="17" name="TextBox 16"/>
          <p:cNvSpPr txBox="1"/>
          <p:nvPr/>
        </p:nvSpPr>
        <p:spPr>
          <a:xfrm>
            <a:off x="457200" y="6400800"/>
            <a:ext cx="3276600" cy="276999"/>
          </a:xfrm>
          <a:prstGeom prst="rect">
            <a:avLst/>
          </a:prstGeom>
          <a:noFill/>
        </p:spPr>
        <p:txBody>
          <a:bodyPr wrap="square" rtlCol="0">
            <a:spAutoFit/>
          </a:bodyPr>
          <a:lstStyle/>
          <a:p>
            <a:r>
              <a:rPr lang="en-US" sz="1200" dirty="0" err="1" smtClean="0">
                <a:latin typeface="Century Gothic" pitchFamily="34" charset="0"/>
              </a:rPr>
              <a:t>PolyCore</a:t>
            </a:r>
            <a:r>
              <a:rPr lang="en-US" sz="1200" dirty="0" smtClean="0">
                <a:latin typeface="Century Gothic" pitchFamily="34" charset="0"/>
              </a:rPr>
              <a:t>™ embedded for strength.</a:t>
            </a:r>
            <a:endParaRPr lang="en-US" sz="1200" dirty="0">
              <a:latin typeface="Century Gothic" pitchFamily="34" charset="0"/>
            </a:endParaRPr>
          </a:p>
        </p:txBody>
      </p:sp>
      <p:sp>
        <p:nvSpPr>
          <p:cNvPr id="18" name="TextBox 17"/>
          <p:cNvSpPr txBox="1"/>
          <p:nvPr/>
        </p:nvSpPr>
        <p:spPr>
          <a:xfrm>
            <a:off x="5486400" y="6477000"/>
            <a:ext cx="3276600" cy="276999"/>
          </a:xfrm>
          <a:prstGeom prst="rect">
            <a:avLst/>
          </a:prstGeom>
          <a:noFill/>
        </p:spPr>
        <p:txBody>
          <a:bodyPr wrap="square" rtlCol="0">
            <a:spAutoFit/>
          </a:bodyPr>
          <a:lstStyle/>
          <a:p>
            <a:r>
              <a:rPr lang="en-US" sz="1200" dirty="0" smtClean="0">
                <a:latin typeface="Century Gothic" pitchFamily="34" charset="0"/>
              </a:rPr>
              <a:t>Topps Seal</a:t>
            </a:r>
            <a:r>
              <a:rPr lang="en-US" sz="1200" baseline="30000" dirty="0" smtClean="0">
                <a:latin typeface="Century Gothic" pitchFamily="34" charset="0"/>
              </a:rPr>
              <a:t>®</a:t>
            </a:r>
            <a:r>
              <a:rPr lang="en-US" sz="1200" dirty="0" smtClean="0">
                <a:latin typeface="Century Gothic" pitchFamily="34" charset="0"/>
              </a:rPr>
              <a:t> Base Coat applied by spray.</a:t>
            </a:r>
            <a:endParaRPr lang="en-US" sz="1200" dirty="0">
              <a:latin typeface="Century Gothic" pitchFamily="34" charset="0"/>
            </a:endParaRPr>
          </a:p>
        </p:txBody>
      </p:sp>
      <p:sp>
        <p:nvSpPr>
          <p:cNvPr id="19" name="TextBox 18"/>
          <p:cNvSpPr txBox="1"/>
          <p:nvPr/>
        </p:nvSpPr>
        <p:spPr>
          <a:xfrm>
            <a:off x="3733800" y="4840069"/>
            <a:ext cx="1752600" cy="646331"/>
          </a:xfrm>
          <a:prstGeom prst="rect">
            <a:avLst/>
          </a:prstGeom>
          <a:noFill/>
        </p:spPr>
        <p:txBody>
          <a:bodyPr wrap="square" rtlCol="0">
            <a:spAutoFit/>
          </a:bodyPr>
          <a:lstStyle/>
          <a:p>
            <a:r>
              <a:rPr lang="en-US" sz="1200" dirty="0" smtClean="0">
                <a:latin typeface="Century Gothic" pitchFamily="34" charset="0"/>
              </a:rPr>
              <a:t>Finished roof sealed against moisture and sun’s rays.</a:t>
            </a:r>
            <a:endParaRPr lang="en-US" sz="1200" dirty="0">
              <a:latin typeface="Century Gothic" pitchFamily="34" charset="0"/>
            </a:endParaRPr>
          </a:p>
        </p:txBody>
      </p:sp>
      <p:sp>
        <p:nvSpPr>
          <p:cNvPr id="14" name="TextBox 13"/>
          <p:cNvSpPr txBox="1"/>
          <p:nvPr/>
        </p:nvSpPr>
        <p:spPr>
          <a:xfrm>
            <a:off x="3505200" y="609600"/>
            <a:ext cx="2133600" cy="1015663"/>
          </a:xfrm>
          <a:prstGeom prst="rect">
            <a:avLst/>
          </a:prstGeom>
          <a:noFill/>
        </p:spPr>
        <p:txBody>
          <a:bodyPr wrap="square" rtlCol="0">
            <a:spAutoFit/>
          </a:bodyPr>
          <a:lstStyle/>
          <a:p>
            <a:pPr algn="ctr"/>
            <a:r>
              <a:rPr lang="en-US" sz="2000" b="1" dirty="0" smtClean="0">
                <a:latin typeface="Century Gothic" pitchFamily="34" charset="0"/>
              </a:rPr>
              <a:t>CONCRETE </a:t>
            </a:r>
            <a:r>
              <a:rPr lang="en-US" sz="2000" b="1" dirty="0" smtClean="0">
                <a:latin typeface="Century Gothic" pitchFamily="34" charset="0"/>
              </a:rPr>
              <a:t>ROOFS</a:t>
            </a:r>
          </a:p>
          <a:p>
            <a:pPr algn="ctr"/>
            <a:r>
              <a:rPr lang="ja-JP" altLang="en-US" sz="2000" b="1" dirty="0">
                <a:latin typeface="Century Gothic" pitchFamily="34" charset="0"/>
              </a:rPr>
              <a:t>コンクリート屋根</a:t>
            </a:r>
            <a:endParaRPr lang="en-US" sz="2000" b="1" dirty="0">
              <a:latin typeface="Century Gothic" pitchFamily="34" charset="0"/>
            </a:endParaRPr>
          </a:p>
        </p:txBody>
      </p:sp>
    </p:spTree>
    <p:extLst>
      <p:ext uri="{BB962C8B-B14F-4D97-AF65-F5344CB8AC3E}">
        <p14:creationId xmlns:p14="http://schemas.microsoft.com/office/powerpoint/2010/main" val="1848707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0113.JPG"/>
          <p:cNvPicPr>
            <a:picLocks noChangeAspect="1"/>
          </p:cNvPicPr>
          <p:nvPr/>
        </p:nvPicPr>
        <p:blipFill>
          <a:blip r:embed="rId3" cstate="print"/>
          <a:stretch>
            <a:fillRect/>
          </a:stretch>
        </p:blipFill>
        <p:spPr>
          <a:xfrm>
            <a:off x="624840" y="609600"/>
            <a:ext cx="2865120" cy="2148840"/>
          </a:xfrm>
          <a:prstGeom prst="roundRect">
            <a:avLst/>
          </a:prstGeom>
          <a:ln>
            <a:solidFill>
              <a:schemeClr val="bg1">
                <a:lumMod val="50000"/>
              </a:schemeClr>
            </a:solidFill>
          </a:ln>
        </p:spPr>
      </p:pic>
      <p:pic>
        <p:nvPicPr>
          <p:cNvPr id="8" name="Picture 7" descr="DCP_0683.JPG"/>
          <p:cNvPicPr>
            <a:picLocks noChangeAspect="1"/>
          </p:cNvPicPr>
          <p:nvPr/>
        </p:nvPicPr>
        <p:blipFill>
          <a:blip r:embed="rId4" cstate="print"/>
          <a:stretch>
            <a:fillRect/>
          </a:stretch>
        </p:blipFill>
        <p:spPr>
          <a:xfrm>
            <a:off x="5664200" y="609600"/>
            <a:ext cx="2844800" cy="2133600"/>
          </a:xfrm>
          <a:prstGeom prst="roundRect">
            <a:avLst/>
          </a:prstGeom>
          <a:ln>
            <a:solidFill>
              <a:schemeClr val="bg1">
                <a:lumMod val="50000"/>
              </a:schemeClr>
            </a:solidFill>
          </a:ln>
        </p:spPr>
      </p:pic>
      <p:pic>
        <p:nvPicPr>
          <p:cNvPr id="9" name="Picture 8" descr="DCP_0705.JPG"/>
          <p:cNvPicPr>
            <a:picLocks noChangeAspect="1"/>
          </p:cNvPicPr>
          <p:nvPr/>
        </p:nvPicPr>
        <p:blipFill>
          <a:blip r:embed="rId5" cstate="print"/>
          <a:stretch>
            <a:fillRect/>
          </a:stretch>
        </p:blipFill>
        <p:spPr>
          <a:xfrm>
            <a:off x="636748" y="4191000"/>
            <a:ext cx="2872777" cy="2154583"/>
          </a:xfrm>
          <a:prstGeom prst="roundRect">
            <a:avLst/>
          </a:prstGeom>
          <a:ln>
            <a:solidFill>
              <a:schemeClr val="bg1">
                <a:lumMod val="50000"/>
              </a:schemeClr>
            </a:solidFill>
          </a:ln>
        </p:spPr>
      </p:pic>
      <p:pic>
        <p:nvPicPr>
          <p:cNvPr id="11" name="Picture 10" descr="BCapp.tif"/>
          <p:cNvPicPr>
            <a:picLocks noChangeAspect="1"/>
          </p:cNvPicPr>
          <p:nvPr/>
        </p:nvPicPr>
        <p:blipFill>
          <a:blip r:embed="rId6" cstate="print"/>
          <a:stretch>
            <a:fillRect/>
          </a:stretch>
        </p:blipFill>
        <p:spPr>
          <a:xfrm>
            <a:off x="5666317" y="4191000"/>
            <a:ext cx="2878666" cy="2159000"/>
          </a:xfrm>
          <a:prstGeom prst="roundRect">
            <a:avLst/>
          </a:prstGeom>
          <a:ln>
            <a:solidFill>
              <a:schemeClr val="bg1">
                <a:lumMod val="50000"/>
              </a:schemeClr>
            </a:solidFill>
          </a:ln>
        </p:spPr>
      </p:pic>
      <p:pic>
        <p:nvPicPr>
          <p:cNvPr id="12" name="Picture 11" descr="Finished.jpg"/>
          <p:cNvPicPr>
            <a:picLocks noChangeAspect="1"/>
          </p:cNvPicPr>
          <p:nvPr/>
        </p:nvPicPr>
        <p:blipFill>
          <a:blip r:embed="rId7" cstate="print"/>
          <a:stretch>
            <a:fillRect/>
          </a:stretch>
        </p:blipFill>
        <p:spPr>
          <a:xfrm>
            <a:off x="2952750" y="2286000"/>
            <a:ext cx="3352800" cy="2514600"/>
          </a:xfrm>
          <a:prstGeom prst="roundRect">
            <a:avLst/>
          </a:prstGeom>
          <a:ln>
            <a:solidFill>
              <a:schemeClr val="bg1">
                <a:lumMod val="50000"/>
              </a:schemeClr>
            </a:solidFill>
          </a:ln>
        </p:spPr>
      </p:pic>
      <p:sp>
        <p:nvSpPr>
          <p:cNvPr id="13" name="TextBox 12"/>
          <p:cNvSpPr txBox="1"/>
          <p:nvPr/>
        </p:nvSpPr>
        <p:spPr>
          <a:xfrm>
            <a:off x="685800" y="2819400"/>
            <a:ext cx="2286000" cy="276999"/>
          </a:xfrm>
          <a:prstGeom prst="rect">
            <a:avLst/>
          </a:prstGeom>
          <a:noFill/>
        </p:spPr>
        <p:txBody>
          <a:bodyPr wrap="square" rtlCol="0">
            <a:spAutoFit/>
          </a:bodyPr>
          <a:lstStyle/>
          <a:p>
            <a:r>
              <a:rPr lang="en-US" sz="1200" dirty="0" smtClean="0">
                <a:latin typeface="Century Gothic" pitchFamily="34" charset="0"/>
              </a:rPr>
              <a:t>Felt roof prior to coating.</a:t>
            </a:r>
            <a:endParaRPr lang="en-US" sz="1200" dirty="0">
              <a:latin typeface="Century Gothic" pitchFamily="34" charset="0"/>
            </a:endParaRPr>
          </a:p>
        </p:txBody>
      </p:sp>
      <p:sp>
        <p:nvSpPr>
          <p:cNvPr id="14" name="TextBox 13"/>
          <p:cNvSpPr txBox="1"/>
          <p:nvPr/>
        </p:nvSpPr>
        <p:spPr>
          <a:xfrm>
            <a:off x="6400800" y="2819400"/>
            <a:ext cx="2362200" cy="276999"/>
          </a:xfrm>
          <a:prstGeom prst="rect">
            <a:avLst/>
          </a:prstGeom>
          <a:noFill/>
        </p:spPr>
        <p:txBody>
          <a:bodyPr wrap="square" rtlCol="0">
            <a:spAutoFit/>
          </a:bodyPr>
          <a:lstStyle/>
          <a:p>
            <a:r>
              <a:rPr lang="en-US" sz="1200" dirty="0" err="1" smtClean="0">
                <a:latin typeface="Century Gothic" pitchFamily="34" charset="0"/>
              </a:rPr>
              <a:t>Polyprene</a:t>
            </a:r>
            <a:r>
              <a:rPr lang="en-US" sz="1200" baseline="30000" dirty="0" smtClean="0">
                <a:latin typeface="Century Gothic" pitchFamily="34" charset="0"/>
              </a:rPr>
              <a:t>®</a:t>
            </a:r>
            <a:r>
              <a:rPr lang="en-US" sz="1200" dirty="0" smtClean="0">
                <a:latin typeface="Century Gothic" pitchFamily="34" charset="0"/>
              </a:rPr>
              <a:t> seals seams.</a:t>
            </a:r>
            <a:endParaRPr lang="en-US" sz="1200" dirty="0">
              <a:latin typeface="Century Gothic" pitchFamily="34" charset="0"/>
            </a:endParaRPr>
          </a:p>
        </p:txBody>
      </p:sp>
      <p:sp>
        <p:nvSpPr>
          <p:cNvPr id="15" name="TextBox 14"/>
          <p:cNvSpPr txBox="1"/>
          <p:nvPr/>
        </p:nvSpPr>
        <p:spPr>
          <a:xfrm>
            <a:off x="457200" y="6400800"/>
            <a:ext cx="3276600" cy="276999"/>
          </a:xfrm>
          <a:prstGeom prst="rect">
            <a:avLst/>
          </a:prstGeom>
          <a:noFill/>
        </p:spPr>
        <p:txBody>
          <a:bodyPr wrap="square" rtlCol="0">
            <a:spAutoFit/>
          </a:bodyPr>
          <a:lstStyle/>
          <a:p>
            <a:r>
              <a:rPr lang="en-US" sz="1200" dirty="0" smtClean="0">
                <a:latin typeface="Century Gothic" pitchFamily="34" charset="0"/>
              </a:rPr>
              <a:t>Vent repaired with </a:t>
            </a:r>
            <a:r>
              <a:rPr lang="en-US" sz="1200" dirty="0" err="1" smtClean="0">
                <a:latin typeface="Century Gothic" pitchFamily="34" charset="0"/>
              </a:rPr>
              <a:t>Polyprene</a:t>
            </a:r>
            <a:r>
              <a:rPr lang="en-US" sz="1200" baseline="30000" dirty="0" smtClean="0">
                <a:latin typeface="Century Gothic" pitchFamily="34" charset="0"/>
              </a:rPr>
              <a:t>®</a:t>
            </a:r>
            <a:r>
              <a:rPr lang="en-US" sz="1200" dirty="0" smtClean="0">
                <a:latin typeface="Century Gothic" pitchFamily="34" charset="0"/>
              </a:rPr>
              <a:t>. </a:t>
            </a:r>
            <a:endParaRPr lang="en-US" sz="1200" dirty="0">
              <a:latin typeface="Century Gothic" pitchFamily="34" charset="0"/>
            </a:endParaRPr>
          </a:p>
        </p:txBody>
      </p:sp>
      <p:sp>
        <p:nvSpPr>
          <p:cNvPr id="16" name="TextBox 15"/>
          <p:cNvSpPr txBox="1"/>
          <p:nvPr/>
        </p:nvSpPr>
        <p:spPr>
          <a:xfrm>
            <a:off x="5486400" y="6477000"/>
            <a:ext cx="3276600" cy="276999"/>
          </a:xfrm>
          <a:prstGeom prst="rect">
            <a:avLst/>
          </a:prstGeom>
          <a:noFill/>
        </p:spPr>
        <p:txBody>
          <a:bodyPr wrap="square" rtlCol="0">
            <a:spAutoFit/>
          </a:bodyPr>
          <a:lstStyle/>
          <a:p>
            <a:r>
              <a:rPr lang="en-US" sz="1200" dirty="0" smtClean="0">
                <a:latin typeface="Century Gothic" pitchFamily="34" charset="0"/>
              </a:rPr>
              <a:t>Topps Seal</a:t>
            </a:r>
            <a:r>
              <a:rPr lang="en-US" sz="1200" baseline="30000" dirty="0" smtClean="0">
                <a:latin typeface="Century Gothic" pitchFamily="34" charset="0"/>
              </a:rPr>
              <a:t>®</a:t>
            </a:r>
            <a:r>
              <a:rPr lang="en-US" sz="1200" dirty="0" smtClean="0">
                <a:latin typeface="Century Gothic" pitchFamily="34" charset="0"/>
              </a:rPr>
              <a:t> Base Coat applied by roller.</a:t>
            </a:r>
            <a:endParaRPr lang="en-US" sz="1200" dirty="0">
              <a:latin typeface="Century Gothic" pitchFamily="34" charset="0"/>
            </a:endParaRPr>
          </a:p>
        </p:txBody>
      </p:sp>
      <p:sp>
        <p:nvSpPr>
          <p:cNvPr id="17" name="TextBox 16"/>
          <p:cNvSpPr txBox="1"/>
          <p:nvPr/>
        </p:nvSpPr>
        <p:spPr>
          <a:xfrm>
            <a:off x="3581400" y="4840069"/>
            <a:ext cx="2057400" cy="646331"/>
          </a:xfrm>
          <a:prstGeom prst="rect">
            <a:avLst/>
          </a:prstGeom>
          <a:noFill/>
        </p:spPr>
        <p:txBody>
          <a:bodyPr wrap="square" rtlCol="0">
            <a:spAutoFit/>
          </a:bodyPr>
          <a:lstStyle/>
          <a:p>
            <a:r>
              <a:rPr lang="en-US" sz="1200" dirty="0" smtClean="0">
                <a:latin typeface="Century Gothic" pitchFamily="34" charset="0"/>
              </a:rPr>
              <a:t>Bright white Topps Seal</a:t>
            </a:r>
            <a:r>
              <a:rPr lang="en-US" sz="1200" baseline="30000" dirty="0" smtClean="0">
                <a:latin typeface="Century Gothic" pitchFamily="34" charset="0"/>
              </a:rPr>
              <a:t>®</a:t>
            </a:r>
            <a:r>
              <a:rPr lang="en-US" sz="1200" dirty="0" smtClean="0">
                <a:latin typeface="Century Gothic" pitchFamily="34" charset="0"/>
              </a:rPr>
              <a:t> finishes restoration to like-new condition.</a:t>
            </a:r>
            <a:endParaRPr lang="en-US" sz="1200" dirty="0">
              <a:latin typeface="Century Gothic" pitchFamily="34" charset="0"/>
            </a:endParaRPr>
          </a:p>
        </p:txBody>
      </p:sp>
      <p:sp>
        <p:nvSpPr>
          <p:cNvPr id="18" name="TextBox 17"/>
          <p:cNvSpPr txBox="1"/>
          <p:nvPr/>
        </p:nvSpPr>
        <p:spPr>
          <a:xfrm>
            <a:off x="3505200" y="609600"/>
            <a:ext cx="2133600" cy="707886"/>
          </a:xfrm>
          <a:prstGeom prst="rect">
            <a:avLst/>
          </a:prstGeom>
          <a:noFill/>
        </p:spPr>
        <p:txBody>
          <a:bodyPr wrap="square" rtlCol="0">
            <a:spAutoFit/>
          </a:bodyPr>
          <a:lstStyle/>
          <a:p>
            <a:pPr algn="ctr"/>
            <a:r>
              <a:rPr lang="en-US" sz="2000" b="1" dirty="0" smtClean="0">
                <a:latin typeface="Century Gothic" pitchFamily="34" charset="0"/>
              </a:rPr>
              <a:t>FELT </a:t>
            </a:r>
            <a:r>
              <a:rPr lang="en-US" sz="2000" b="1" dirty="0" smtClean="0">
                <a:latin typeface="Century Gothic" pitchFamily="34" charset="0"/>
              </a:rPr>
              <a:t>ROOFS</a:t>
            </a:r>
          </a:p>
          <a:p>
            <a:pPr algn="ctr"/>
            <a:r>
              <a:rPr lang="ja-JP" altLang="en-US" sz="2000" b="1" dirty="0" smtClean="0">
                <a:latin typeface="Century Gothic" pitchFamily="34" charset="0"/>
              </a:rPr>
              <a:t>フェルト</a:t>
            </a:r>
            <a:r>
              <a:rPr lang="ja-JP" altLang="en-US" sz="2000" b="1" dirty="0">
                <a:latin typeface="Century Gothic" pitchFamily="34" charset="0"/>
              </a:rPr>
              <a:t>屋根</a:t>
            </a:r>
            <a:endParaRPr lang="en-US" sz="2000" b="1" dirty="0">
              <a:latin typeface="Century Gothic" pitchFamily="34" charset="0"/>
            </a:endParaRPr>
          </a:p>
        </p:txBody>
      </p:sp>
    </p:spTree>
    <p:extLst>
      <p:ext uri="{BB962C8B-B14F-4D97-AF65-F5344CB8AC3E}">
        <p14:creationId xmlns:p14="http://schemas.microsoft.com/office/powerpoint/2010/main" val="3726233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D30E061-ADAA-4050-81A4-22786CA9546A}" type="slidenum">
              <a:rPr lang="en-US" smtClean="0"/>
              <a:pPr/>
              <a:t>19</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062044"/>
            <a:ext cx="3262055" cy="57992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9" y="1078847"/>
            <a:ext cx="5533804" cy="4798425"/>
          </a:xfrm>
          <a:prstGeom prst="rect">
            <a:avLst/>
          </a:prstGeom>
        </p:spPr>
      </p:pic>
      <p:sp>
        <p:nvSpPr>
          <p:cNvPr id="6" name="TextBox 5"/>
          <p:cNvSpPr txBox="1"/>
          <p:nvPr/>
        </p:nvSpPr>
        <p:spPr>
          <a:xfrm>
            <a:off x="192334" y="188640"/>
            <a:ext cx="8856984" cy="584775"/>
          </a:xfrm>
          <a:prstGeom prst="rect">
            <a:avLst/>
          </a:prstGeom>
          <a:noFill/>
        </p:spPr>
        <p:txBody>
          <a:bodyPr wrap="square" rtlCol="0">
            <a:spAutoFit/>
          </a:bodyPr>
          <a:lstStyle/>
          <a:p>
            <a:r>
              <a:rPr lang="ja-JP" altLang="en-US" sz="3200" dirty="0" smtClean="0"/>
              <a:t>クールルーフの実例</a:t>
            </a:r>
            <a:r>
              <a:rPr lang="en-US" sz="3200" dirty="0" smtClean="0"/>
              <a:t> </a:t>
            </a:r>
            <a:r>
              <a:rPr lang="en-US" sz="3200" dirty="0" smtClean="0"/>
              <a:t>– COATS Egypt</a:t>
            </a:r>
            <a:endParaRPr lang="en-US" sz="3200" dirty="0"/>
          </a:p>
        </p:txBody>
      </p:sp>
      <p:sp>
        <p:nvSpPr>
          <p:cNvPr id="7" name="TextBox 6"/>
          <p:cNvSpPr txBox="1"/>
          <p:nvPr/>
        </p:nvSpPr>
        <p:spPr>
          <a:xfrm>
            <a:off x="683568" y="709515"/>
            <a:ext cx="1368152" cy="369332"/>
          </a:xfrm>
          <a:prstGeom prst="rect">
            <a:avLst/>
          </a:prstGeom>
          <a:noFill/>
        </p:spPr>
        <p:txBody>
          <a:bodyPr wrap="square" rtlCol="0">
            <a:spAutoFit/>
          </a:bodyPr>
          <a:lstStyle/>
          <a:p>
            <a:r>
              <a:rPr lang="en-US" dirty="0" smtClean="0"/>
              <a:t>BEFORE</a:t>
            </a:r>
            <a:endParaRPr lang="en-US" dirty="0"/>
          </a:p>
        </p:txBody>
      </p:sp>
      <p:sp>
        <p:nvSpPr>
          <p:cNvPr id="8" name="TextBox 7"/>
          <p:cNvSpPr txBox="1"/>
          <p:nvPr/>
        </p:nvSpPr>
        <p:spPr>
          <a:xfrm>
            <a:off x="5869124" y="5940852"/>
            <a:ext cx="1368152" cy="369332"/>
          </a:xfrm>
          <a:prstGeom prst="rect">
            <a:avLst/>
          </a:prstGeom>
          <a:noFill/>
        </p:spPr>
        <p:txBody>
          <a:bodyPr wrap="square" rtlCol="0">
            <a:spAutoFit/>
          </a:bodyPr>
          <a:lstStyle/>
          <a:p>
            <a:r>
              <a:rPr lang="en-US" dirty="0" smtClean="0"/>
              <a:t>AFTER</a:t>
            </a:r>
            <a:endParaRPr lang="en-US" dirty="0"/>
          </a:p>
        </p:txBody>
      </p:sp>
    </p:spTree>
    <p:extLst>
      <p:ext uri="{BB962C8B-B14F-4D97-AF65-F5344CB8AC3E}">
        <p14:creationId xmlns:p14="http://schemas.microsoft.com/office/powerpoint/2010/main" val="1173696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4000" u="sng" dirty="0" smtClean="0"/>
              <a:t>今日のプレゼンテーション</a:t>
            </a:r>
            <a:endParaRPr lang="en-US" sz="4000" u="sng" dirty="0"/>
          </a:p>
        </p:txBody>
      </p:sp>
      <p:sp>
        <p:nvSpPr>
          <p:cNvPr id="3" name="Content Placeholder 2"/>
          <p:cNvSpPr>
            <a:spLocks noGrp="1"/>
          </p:cNvSpPr>
          <p:nvPr>
            <p:ph sz="half" idx="1"/>
          </p:nvPr>
        </p:nvSpPr>
        <p:spPr>
          <a:xfrm>
            <a:off x="4860032" y="1995488"/>
            <a:ext cx="4038600" cy="4035979"/>
          </a:xfrm>
        </p:spPr>
        <p:txBody>
          <a:bodyPr>
            <a:normAutofit/>
          </a:bodyPr>
          <a:lstStyle/>
          <a:p>
            <a:r>
              <a:rPr lang="ja-JP" altLang="en-US" dirty="0" smtClean="0"/>
              <a:t>トップス社：</a:t>
            </a:r>
            <a:r>
              <a:rPr lang="en-US" altLang="ja-JP" dirty="0" smtClean="0"/>
              <a:t>Our Story</a:t>
            </a:r>
          </a:p>
          <a:p>
            <a:r>
              <a:rPr lang="ja-JP" altLang="en-US" dirty="0" smtClean="0"/>
              <a:t>トップス製品とは</a:t>
            </a:r>
            <a:r>
              <a:rPr lang="en-US" dirty="0" smtClean="0"/>
              <a:t>?</a:t>
            </a:r>
            <a:endParaRPr lang="en-US" dirty="0" smtClean="0"/>
          </a:p>
          <a:p>
            <a:pPr lvl="1"/>
            <a:r>
              <a:rPr lang="ja-JP" altLang="en-US" dirty="0" smtClean="0"/>
              <a:t>アクリル製品との比較</a:t>
            </a:r>
            <a:endParaRPr lang="en-US" dirty="0" smtClean="0"/>
          </a:p>
          <a:p>
            <a:r>
              <a:rPr lang="ja-JP" altLang="en-US" dirty="0" smtClean="0"/>
              <a:t>クールルーフって何？</a:t>
            </a:r>
            <a:endParaRPr lang="en-US" altLang="ja-JP" dirty="0" smtClean="0"/>
          </a:p>
          <a:p>
            <a:r>
              <a:rPr lang="ja-JP" altLang="en-US" dirty="0" smtClean="0"/>
              <a:t>省エネ実例</a:t>
            </a:r>
            <a:endParaRPr lang="en-US" dirty="0" smtClean="0"/>
          </a:p>
          <a:p>
            <a:r>
              <a:rPr lang="ja-JP" altLang="en-US" dirty="0"/>
              <a:t>必要</a:t>
            </a:r>
            <a:r>
              <a:rPr lang="ja-JP" altLang="en-US" dirty="0" smtClean="0"/>
              <a:t>な</a:t>
            </a:r>
            <a:r>
              <a:rPr lang="ja-JP" altLang="en-US" dirty="0"/>
              <a:t>施工へ</a:t>
            </a:r>
            <a:r>
              <a:rPr lang="ja-JP" altLang="en-US" dirty="0" smtClean="0"/>
              <a:t>のガイド</a:t>
            </a:r>
            <a:endParaRPr lang="en-US" altLang="ja-JP" dirty="0" smtClean="0"/>
          </a:p>
          <a:p>
            <a:r>
              <a:rPr lang="ja-JP" altLang="en-US" dirty="0" smtClean="0"/>
              <a:t>終わりに</a:t>
            </a:r>
            <a:endParaRPr lang="en-US" dirty="0" smtClean="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200" y="1981200"/>
            <a:ext cx="4495800" cy="4038600"/>
          </a:xfrm>
          <a:ln>
            <a:solidFill>
              <a:schemeClr val="tx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71"/>
            <a:ext cx="1730059" cy="895350"/>
          </a:xfrm>
          <a:prstGeom prst="rect">
            <a:avLst/>
          </a:prstGeom>
          <a:ln>
            <a:solidFill>
              <a:schemeClr val="tx1"/>
            </a:solidFill>
          </a:ln>
        </p:spPr>
      </p:pic>
      <p:sp>
        <p:nvSpPr>
          <p:cNvPr id="7" name="TextBox 6"/>
          <p:cNvSpPr txBox="1"/>
          <p:nvPr/>
        </p:nvSpPr>
        <p:spPr>
          <a:xfrm>
            <a:off x="762000" y="1646237"/>
            <a:ext cx="1143000" cy="369332"/>
          </a:xfrm>
          <a:prstGeom prst="rect">
            <a:avLst/>
          </a:prstGeom>
          <a:noFill/>
        </p:spPr>
        <p:txBody>
          <a:bodyPr wrap="square" rtlCol="0">
            <a:spAutoFit/>
          </a:bodyPr>
          <a:lstStyle/>
          <a:p>
            <a:r>
              <a:rPr lang="en-US" dirty="0" smtClean="0"/>
              <a:t>Before</a:t>
            </a:r>
            <a:endParaRPr lang="en-US" dirty="0"/>
          </a:p>
        </p:txBody>
      </p:sp>
      <p:sp>
        <p:nvSpPr>
          <p:cNvPr id="8" name="TextBox 7"/>
          <p:cNvSpPr txBox="1"/>
          <p:nvPr/>
        </p:nvSpPr>
        <p:spPr>
          <a:xfrm>
            <a:off x="2971800" y="1626156"/>
            <a:ext cx="1143000" cy="369332"/>
          </a:xfrm>
          <a:prstGeom prst="rect">
            <a:avLst/>
          </a:prstGeom>
          <a:noFill/>
        </p:spPr>
        <p:txBody>
          <a:bodyPr wrap="square" rtlCol="0">
            <a:spAutoFit/>
          </a:bodyPr>
          <a:lstStyle/>
          <a:p>
            <a:r>
              <a:rPr lang="en-US" dirty="0" smtClean="0"/>
              <a:t>After</a:t>
            </a:r>
            <a:endParaRPr lang="en-US" dirty="0"/>
          </a:p>
        </p:txBody>
      </p:sp>
      <p:sp>
        <p:nvSpPr>
          <p:cNvPr id="9" name="TextBox 8"/>
          <p:cNvSpPr txBox="1"/>
          <p:nvPr/>
        </p:nvSpPr>
        <p:spPr>
          <a:xfrm>
            <a:off x="76200" y="6031467"/>
            <a:ext cx="4783832" cy="369332"/>
          </a:xfrm>
          <a:prstGeom prst="rect">
            <a:avLst/>
          </a:prstGeom>
          <a:noFill/>
        </p:spPr>
        <p:txBody>
          <a:bodyPr wrap="square" rtlCol="0">
            <a:spAutoFit/>
          </a:bodyPr>
          <a:lstStyle/>
          <a:p>
            <a:r>
              <a:rPr lang="en-US" sz="1400" dirty="0" smtClean="0"/>
              <a:t>Kentucky</a:t>
            </a:r>
            <a:r>
              <a:rPr lang="ja-JP" altLang="en-US" sz="1400" dirty="0"/>
              <a:t> </a:t>
            </a:r>
            <a:r>
              <a:rPr lang="en-US" altLang="ja-JP" sz="1400" dirty="0" smtClean="0"/>
              <a:t>Tool Manufacturer </a:t>
            </a:r>
            <a:r>
              <a:rPr lang="en-US" sz="1400" dirty="0" smtClean="0"/>
              <a:t> </a:t>
            </a:r>
            <a:r>
              <a:rPr lang="ja-JP" altLang="en-US" dirty="0" smtClean="0"/>
              <a:t>ケンタッキーの道具工場</a:t>
            </a:r>
            <a:endParaRPr lang="en-US" dirty="0"/>
          </a:p>
        </p:txBody>
      </p:sp>
      <p:sp>
        <p:nvSpPr>
          <p:cNvPr id="10" name="Slide Number Placeholder 9"/>
          <p:cNvSpPr>
            <a:spLocks noGrp="1"/>
          </p:cNvSpPr>
          <p:nvPr>
            <p:ph type="sldNum" sz="quarter" idx="12"/>
          </p:nvPr>
        </p:nvSpPr>
        <p:spPr>
          <a:xfrm>
            <a:off x="6588224" y="6400799"/>
            <a:ext cx="2133600" cy="365125"/>
          </a:xfrm>
        </p:spPr>
        <p:txBody>
          <a:bodyPr/>
          <a:lstStyle/>
          <a:p>
            <a:fld id="{BD30E061-ADAA-4050-81A4-22786CA9546A}" type="slidenum">
              <a:rPr lang="en-US" smtClean="0"/>
              <a:pPr/>
              <a:t>2</a:t>
            </a:fld>
            <a:endParaRPr lang="en-US"/>
          </a:p>
        </p:txBody>
      </p:sp>
    </p:spTree>
    <p:extLst>
      <p:ext uri="{BB962C8B-B14F-4D97-AF65-F5344CB8AC3E}">
        <p14:creationId xmlns:p14="http://schemas.microsoft.com/office/powerpoint/2010/main" val="2713010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D30E061-ADAA-4050-81A4-22786CA9546A}" type="slidenum">
              <a:rPr lang="en-US" smtClean="0"/>
              <a:pPr/>
              <a:t>20</a:t>
            </a:fld>
            <a:endParaRPr lang="en-US"/>
          </a:p>
        </p:txBody>
      </p:sp>
      <p:sp>
        <p:nvSpPr>
          <p:cNvPr id="6" name="TextBox 5"/>
          <p:cNvSpPr txBox="1"/>
          <p:nvPr/>
        </p:nvSpPr>
        <p:spPr>
          <a:xfrm>
            <a:off x="179512" y="309406"/>
            <a:ext cx="8856984" cy="584775"/>
          </a:xfrm>
          <a:prstGeom prst="rect">
            <a:avLst/>
          </a:prstGeom>
          <a:noFill/>
        </p:spPr>
        <p:txBody>
          <a:bodyPr wrap="square" rtlCol="0">
            <a:spAutoFit/>
          </a:bodyPr>
          <a:lstStyle/>
          <a:p>
            <a:r>
              <a:rPr lang="ja-JP" altLang="en-US" sz="3200" dirty="0" smtClean="0"/>
              <a:t>クールルーフの実例</a:t>
            </a:r>
            <a:r>
              <a:rPr lang="en-US" sz="3200" dirty="0" smtClean="0"/>
              <a:t> </a:t>
            </a:r>
            <a:r>
              <a:rPr lang="en-US" sz="3200" dirty="0" smtClean="0"/>
              <a:t>– NOVARTIS Egypt</a:t>
            </a:r>
            <a:endParaRPr lang="en-US" sz="3200" dirty="0"/>
          </a:p>
        </p:txBody>
      </p:sp>
      <p:sp>
        <p:nvSpPr>
          <p:cNvPr id="7" name="TextBox 6"/>
          <p:cNvSpPr txBox="1"/>
          <p:nvPr/>
        </p:nvSpPr>
        <p:spPr>
          <a:xfrm>
            <a:off x="688478" y="971436"/>
            <a:ext cx="1368152" cy="369332"/>
          </a:xfrm>
          <a:prstGeom prst="rect">
            <a:avLst/>
          </a:prstGeom>
          <a:noFill/>
        </p:spPr>
        <p:txBody>
          <a:bodyPr wrap="square" rtlCol="0">
            <a:spAutoFit/>
          </a:bodyPr>
          <a:lstStyle/>
          <a:p>
            <a:r>
              <a:rPr lang="en-US" dirty="0" smtClean="0"/>
              <a:t>BEFORE</a:t>
            </a:r>
            <a:endParaRPr lang="en-US" dirty="0"/>
          </a:p>
        </p:txBody>
      </p:sp>
      <p:sp>
        <p:nvSpPr>
          <p:cNvPr id="8" name="TextBox 7"/>
          <p:cNvSpPr txBox="1"/>
          <p:nvPr/>
        </p:nvSpPr>
        <p:spPr>
          <a:xfrm>
            <a:off x="5869124" y="5940852"/>
            <a:ext cx="1368152" cy="369332"/>
          </a:xfrm>
          <a:prstGeom prst="rect">
            <a:avLst/>
          </a:prstGeom>
          <a:noFill/>
        </p:spPr>
        <p:txBody>
          <a:bodyPr wrap="square" rtlCol="0">
            <a:spAutoFit/>
          </a:bodyPr>
          <a:lstStyle/>
          <a:p>
            <a:r>
              <a:rPr lang="en-US" dirty="0" smtClean="0"/>
              <a:t>AFTER</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9708" y="2102309"/>
            <a:ext cx="5380707" cy="38576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64" y="1340768"/>
            <a:ext cx="5166336" cy="4528881"/>
          </a:xfrm>
          <a:prstGeom prst="rect">
            <a:avLst/>
          </a:prstGeom>
        </p:spPr>
      </p:pic>
    </p:spTree>
    <p:extLst>
      <p:ext uri="{BB962C8B-B14F-4D97-AF65-F5344CB8AC3E}">
        <p14:creationId xmlns:p14="http://schemas.microsoft.com/office/powerpoint/2010/main" val="3347971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16016" y="1129499"/>
            <a:ext cx="4182616" cy="302895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79512" y="1129499"/>
            <a:ext cx="4176464" cy="3028950"/>
          </a:xfrm>
        </p:spPr>
      </p:pic>
      <p:sp>
        <p:nvSpPr>
          <p:cNvPr id="5" name="Slide Number Placeholder 4"/>
          <p:cNvSpPr>
            <a:spLocks noGrp="1"/>
          </p:cNvSpPr>
          <p:nvPr>
            <p:ph type="sldNum" sz="quarter" idx="12"/>
          </p:nvPr>
        </p:nvSpPr>
        <p:spPr/>
        <p:txBody>
          <a:bodyPr/>
          <a:lstStyle/>
          <a:p>
            <a:fld id="{BD30E061-ADAA-4050-81A4-22786CA9546A}" type="slidenum">
              <a:rPr lang="en-US" smtClean="0"/>
              <a:pPr/>
              <a:t>21</a:t>
            </a:fld>
            <a:endParaRPr lang="en-US"/>
          </a:p>
        </p:txBody>
      </p:sp>
      <p:sp>
        <p:nvSpPr>
          <p:cNvPr id="9" name="Title 1"/>
          <p:cNvSpPr>
            <a:spLocks noGrp="1"/>
          </p:cNvSpPr>
          <p:nvPr>
            <p:ph type="title"/>
          </p:nvPr>
        </p:nvSpPr>
        <p:spPr>
          <a:xfrm>
            <a:off x="914400" y="-5171"/>
            <a:ext cx="8229600" cy="1143000"/>
          </a:xfrm>
        </p:spPr>
        <p:txBody>
          <a:bodyPr>
            <a:normAutofit/>
          </a:bodyPr>
          <a:lstStyle/>
          <a:p>
            <a:r>
              <a:rPr lang="ja-JP" altLang="en-US" sz="2700" dirty="0" smtClean="0"/>
              <a:t>終わりに</a:t>
            </a:r>
            <a:endParaRPr lang="en-US" sz="2700" dirty="0"/>
          </a:p>
        </p:txBody>
      </p:sp>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19" y="-5171"/>
            <a:ext cx="1730059" cy="895350"/>
          </a:xfrm>
          <a:prstGeom prst="rect">
            <a:avLst/>
          </a:prstGeom>
          <a:ln>
            <a:solidFill>
              <a:schemeClr val="tx1"/>
            </a:solidFill>
          </a:ln>
        </p:spPr>
      </p:pic>
      <p:sp>
        <p:nvSpPr>
          <p:cNvPr id="11" name="TextBox 10"/>
          <p:cNvSpPr txBox="1"/>
          <p:nvPr/>
        </p:nvSpPr>
        <p:spPr>
          <a:xfrm>
            <a:off x="5724128" y="4157246"/>
            <a:ext cx="2582609" cy="646331"/>
          </a:xfrm>
          <a:prstGeom prst="rect">
            <a:avLst/>
          </a:prstGeom>
          <a:noFill/>
        </p:spPr>
        <p:txBody>
          <a:bodyPr wrap="square" rtlCol="0">
            <a:spAutoFit/>
          </a:bodyPr>
          <a:lstStyle/>
          <a:p>
            <a:r>
              <a:rPr lang="en-US" dirty="0" smtClean="0"/>
              <a:t>South Africa: </a:t>
            </a:r>
            <a:r>
              <a:rPr lang="en-US" dirty="0" err="1" smtClean="0"/>
              <a:t>Hartenbos</a:t>
            </a:r>
            <a:r>
              <a:rPr lang="en-US" dirty="0" smtClean="0"/>
              <a:t> Spar - AFTER</a:t>
            </a:r>
            <a:endParaRPr lang="en-US" dirty="0"/>
          </a:p>
        </p:txBody>
      </p:sp>
      <p:sp>
        <p:nvSpPr>
          <p:cNvPr id="12" name="TextBox 11"/>
          <p:cNvSpPr txBox="1"/>
          <p:nvPr/>
        </p:nvSpPr>
        <p:spPr>
          <a:xfrm>
            <a:off x="882048" y="4157247"/>
            <a:ext cx="2582609" cy="646331"/>
          </a:xfrm>
          <a:prstGeom prst="rect">
            <a:avLst/>
          </a:prstGeom>
          <a:noFill/>
        </p:spPr>
        <p:txBody>
          <a:bodyPr wrap="square" rtlCol="0">
            <a:spAutoFit/>
          </a:bodyPr>
          <a:lstStyle/>
          <a:p>
            <a:r>
              <a:rPr lang="en-US" dirty="0" smtClean="0"/>
              <a:t>South Africa: </a:t>
            </a:r>
            <a:r>
              <a:rPr lang="en-US" dirty="0" err="1" smtClean="0"/>
              <a:t>Hartenbos</a:t>
            </a:r>
            <a:r>
              <a:rPr lang="en-US" dirty="0" smtClean="0"/>
              <a:t> Spar - BEFORE</a:t>
            </a:r>
            <a:endParaRPr lang="en-US" dirty="0"/>
          </a:p>
        </p:txBody>
      </p:sp>
      <p:sp>
        <p:nvSpPr>
          <p:cNvPr id="13" name="TextBox 12"/>
          <p:cNvSpPr txBox="1"/>
          <p:nvPr/>
        </p:nvSpPr>
        <p:spPr>
          <a:xfrm>
            <a:off x="179513" y="4802376"/>
            <a:ext cx="8719120" cy="1938992"/>
          </a:xfrm>
          <a:prstGeom prst="rect">
            <a:avLst/>
          </a:prstGeom>
          <a:blipFill>
            <a:blip r:embed="rId5"/>
            <a:tile tx="0" ty="0" sx="100000" sy="100000" flip="none" algn="tl"/>
          </a:blipFill>
        </p:spPr>
        <p:txBody>
          <a:bodyPr wrap="square" rtlCol="0">
            <a:spAutoFit/>
          </a:bodyPr>
          <a:lstStyle/>
          <a:p>
            <a:pPr algn="ctr"/>
            <a:r>
              <a:rPr lang="en-US" sz="4000" dirty="0" smtClean="0"/>
              <a:t> </a:t>
            </a:r>
            <a:r>
              <a:rPr lang="ja-JP" altLang="en-US" sz="4000" dirty="0" smtClean="0"/>
              <a:t>トップスプロダクツは貴社のビジネスを</a:t>
            </a:r>
            <a:endParaRPr lang="en-US" altLang="ja-JP" sz="4000" dirty="0" smtClean="0"/>
          </a:p>
          <a:p>
            <a:pPr algn="ctr"/>
            <a:r>
              <a:rPr lang="ja-JP" altLang="en-US" sz="4000" dirty="0"/>
              <a:t>全力</a:t>
            </a:r>
            <a:r>
              <a:rPr lang="ja-JP" altLang="en-US" sz="4000" dirty="0" smtClean="0"/>
              <a:t>でバックアップします。</a:t>
            </a:r>
            <a:endParaRPr lang="en-US" altLang="ja-JP" sz="4000" dirty="0" smtClean="0"/>
          </a:p>
          <a:p>
            <a:pPr algn="ctr"/>
            <a:r>
              <a:rPr lang="ja-JP" altLang="en-US" sz="4000" dirty="0"/>
              <a:t>貴社</a:t>
            </a:r>
            <a:r>
              <a:rPr lang="ja-JP" altLang="en-US" sz="4000" dirty="0" smtClean="0"/>
              <a:t>の</a:t>
            </a:r>
            <a:r>
              <a:rPr lang="ja-JP" altLang="en-US" sz="4000" dirty="0"/>
              <a:t>成功</a:t>
            </a:r>
            <a:r>
              <a:rPr lang="ja-JP" altLang="en-US" sz="4000" dirty="0" smtClean="0"/>
              <a:t>は、弊社の成功です！</a:t>
            </a:r>
            <a:endParaRPr lang="en-US" sz="4000" dirty="0"/>
          </a:p>
        </p:txBody>
      </p:sp>
    </p:spTree>
    <p:extLst>
      <p:ext uri="{BB962C8B-B14F-4D97-AF65-F5344CB8AC3E}">
        <p14:creationId xmlns:p14="http://schemas.microsoft.com/office/powerpoint/2010/main" val="16646586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u="sng" dirty="0" smtClean="0"/>
              <a:t>OUR STORY</a:t>
            </a:r>
            <a:endParaRPr lang="en-US" u="sng" dirty="0"/>
          </a:p>
        </p:txBody>
      </p:sp>
      <p:sp>
        <p:nvSpPr>
          <p:cNvPr id="3" name="Content Placeholder 2"/>
          <p:cNvSpPr>
            <a:spLocks noGrp="1"/>
          </p:cNvSpPr>
          <p:nvPr>
            <p:ph sz="half" idx="1"/>
          </p:nvPr>
        </p:nvSpPr>
        <p:spPr>
          <a:xfrm>
            <a:off x="5029200" y="1676400"/>
            <a:ext cx="4038600" cy="5105400"/>
          </a:xfrm>
        </p:spPr>
        <p:txBody>
          <a:bodyPr>
            <a:normAutofit/>
          </a:bodyPr>
          <a:lstStyle/>
          <a:p>
            <a:pPr marL="457200" lvl="1" indent="0">
              <a:buNone/>
            </a:pPr>
            <a:endParaRPr lang="en-US" dirty="0" smtClean="0"/>
          </a:p>
          <a:p>
            <a:endParaRPr lang="en-US" dirty="0" smtClean="0"/>
          </a:p>
          <a:p>
            <a:endParaRPr lang="en-US" dirty="0"/>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7" y="0"/>
            <a:ext cx="1730059" cy="895350"/>
          </a:xfrm>
          <a:prstGeom prst="rect">
            <a:avLst/>
          </a:prstGeom>
          <a:ln>
            <a:solidFill>
              <a:schemeClr val="tx1"/>
            </a:solidFill>
          </a:ln>
        </p:spPr>
      </p:pic>
      <p:sp>
        <p:nvSpPr>
          <p:cNvPr id="17" name="Rectangle 16"/>
          <p:cNvSpPr/>
          <p:nvPr/>
        </p:nvSpPr>
        <p:spPr>
          <a:xfrm>
            <a:off x="228600" y="1295400"/>
            <a:ext cx="8686800" cy="1914627"/>
          </a:xfrm>
          <a:prstGeom prst="rect">
            <a:avLst/>
          </a:prstGeom>
          <a:ln>
            <a:solidFill>
              <a:schemeClr val="tx1"/>
            </a:solidFill>
          </a:ln>
        </p:spPr>
        <p:txBody>
          <a:bodyPr wrap="square">
            <a:spAutoFit/>
          </a:bodyPr>
          <a:lstStyle/>
          <a:p>
            <a:pPr>
              <a:lnSpc>
                <a:spcPct val="170000"/>
              </a:lnSpc>
              <a:defRPr/>
            </a:pPr>
            <a:r>
              <a:rPr lang="en-US" dirty="0"/>
              <a:t>Topps</a:t>
            </a:r>
            <a:r>
              <a:rPr lang="en-US" baseline="30000" dirty="0"/>
              <a:t>®</a:t>
            </a:r>
            <a:r>
              <a:rPr lang="en-US" dirty="0"/>
              <a:t> Products </a:t>
            </a:r>
            <a:r>
              <a:rPr lang="ja-JP" altLang="en-US" dirty="0" smtClean="0"/>
              <a:t>は５０年以上に渡り、あらゆる気候状況下において商工業施設の屋根施工材、修繕材、吹き替え材を製造・提供してきました。アメリカ国内のみならず</a:t>
            </a:r>
            <a:r>
              <a:rPr lang="en-US" dirty="0" smtClean="0"/>
              <a:t> </a:t>
            </a:r>
            <a:r>
              <a:rPr lang="ja-JP" altLang="en-US" dirty="0" err="1" smtClean="0"/>
              <a:t>、</a:t>
            </a:r>
            <a:r>
              <a:rPr lang="ja-JP" altLang="en-US" dirty="0" smtClean="0"/>
              <a:t>トップス製品は世界４１カ国の屋根材・補修材として使われています。（アイスランド、グリーンランド、サウジアラビア、南極圏、等を含む）</a:t>
            </a:r>
            <a:endParaRPr lang="en-US" u="sng" dirty="0"/>
          </a:p>
        </p:txBody>
      </p:sp>
      <p:pic>
        <p:nvPicPr>
          <p:cNvPr id="18" name="Picture 1" descr="S:\Photos\PHOTOS - STEP BY STEP FOR SYSTEM 1000\Reinforcement\PP in Gaps 2.JPG"/>
          <p:cNvPicPr>
            <a:picLocks noChangeAspect="1" noChangeArrowheads="1"/>
          </p:cNvPicPr>
          <p:nvPr/>
        </p:nvPicPr>
        <p:blipFill>
          <a:blip r:embed="rId4" cstate="print"/>
          <a:srcRect/>
          <a:stretch>
            <a:fillRect/>
          </a:stretch>
        </p:blipFill>
        <p:spPr bwMode="auto">
          <a:xfrm>
            <a:off x="351247" y="3505200"/>
            <a:ext cx="3649253" cy="2743200"/>
          </a:xfrm>
          <a:prstGeom prst="rect">
            <a:avLst/>
          </a:prstGeom>
          <a:noFill/>
          <a:ln>
            <a:solidFill>
              <a:schemeClr val="tx1"/>
            </a:solidFill>
          </a:ln>
        </p:spPr>
      </p:pic>
      <p:sp>
        <p:nvSpPr>
          <p:cNvPr id="19" name="TextBox 18"/>
          <p:cNvSpPr txBox="1"/>
          <p:nvPr/>
        </p:nvSpPr>
        <p:spPr>
          <a:xfrm>
            <a:off x="5025132" y="3467251"/>
            <a:ext cx="3739322" cy="2917722"/>
          </a:xfrm>
          <a:prstGeom prst="rect">
            <a:avLst/>
          </a:prstGeom>
          <a:solidFill>
            <a:schemeClr val="bg1">
              <a:lumMod val="95000"/>
            </a:schemeClr>
          </a:solidFill>
          <a:ln>
            <a:solidFill>
              <a:schemeClr val="tx1"/>
            </a:solidFill>
          </a:ln>
        </p:spPr>
        <p:txBody>
          <a:bodyPr wrap="square" rtlCol="0">
            <a:spAutoFit/>
          </a:bodyPr>
          <a:lstStyle/>
          <a:p>
            <a:pPr>
              <a:lnSpc>
                <a:spcPct val="170000"/>
              </a:lnSpc>
              <a:defRPr/>
            </a:pPr>
            <a:r>
              <a:rPr lang="ja-JP" altLang="en-US" dirty="0" smtClean="0"/>
              <a:t>始まりはネオプリーン“</a:t>
            </a:r>
            <a:r>
              <a:rPr lang="en-US" dirty="0" smtClean="0"/>
              <a:t>Neoprene 66</a:t>
            </a:r>
            <a:r>
              <a:rPr lang="ja-JP" altLang="en-US" dirty="0" smtClean="0"/>
              <a:t>”</a:t>
            </a:r>
            <a:r>
              <a:rPr lang="en-US" dirty="0" smtClean="0"/>
              <a:t> (</a:t>
            </a:r>
            <a:r>
              <a:rPr lang="ja-JP" altLang="en-US" dirty="0" smtClean="0"/>
              <a:t>ブランド名</a:t>
            </a:r>
            <a:r>
              <a:rPr lang="en-US" dirty="0" smtClean="0"/>
              <a:t> </a:t>
            </a:r>
            <a:r>
              <a:rPr lang="en-US" dirty="0" err="1"/>
              <a:t>Polyprene</a:t>
            </a:r>
            <a:r>
              <a:rPr lang="en-US" dirty="0" smtClean="0"/>
              <a:t>),</a:t>
            </a:r>
            <a:r>
              <a:rPr lang="ja-JP" altLang="en-US" dirty="0" smtClean="0"/>
              <a:t>固形ゴム</a:t>
            </a:r>
            <a:r>
              <a:rPr lang="en-US" dirty="0" smtClean="0"/>
              <a:t>66%</a:t>
            </a:r>
            <a:r>
              <a:rPr lang="ja-JP" altLang="en-US" dirty="0" smtClean="0"/>
              <a:t>を含むオールラバーで粘度の高いオールマイティーの屋根補修材。</a:t>
            </a:r>
            <a:r>
              <a:rPr lang="en-US" dirty="0" smtClean="0"/>
              <a:t> </a:t>
            </a:r>
            <a:r>
              <a:rPr lang="ja-JP" altLang="en-US" dirty="0" smtClean="0"/>
              <a:t>フラッシング、シーム（継ぎ目）、等</a:t>
            </a:r>
            <a:endParaRPr lang="en-US" altLang="ja-JP" dirty="0" smtClean="0"/>
          </a:p>
          <a:p>
            <a:pPr>
              <a:lnSpc>
                <a:spcPct val="170000"/>
              </a:lnSpc>
              <a:defRPr/>
            </a:pPr>
            <a:r>
              <a:rPr lang="en-US" b="1" dirty="0" smtClean="0"/>
              <a:t>No </a:t>
            </a:r>
            <a:r>
              <a:rPr lang="en-US" b="1" dirty="0" smtClean="0"/>
              <a:t>cracking! No giving way!</a:t>
            </a:r>
            <a:endParaRPr lang="en-US" b="1" dirty="0"/>
          </a:p>
        </p:txBody>
      </p:sp>
      <p:sp>
        <p:nvSpPr>
          <p:cNvPr id="21" name="TextBox 20"/>
          <p:cNvSpPr txBox="1"/>
          <p:nvPr/>
        </p:nvSpPr>
        <p:spPr>
          <a:xfrm>
            <a:off x="259081" y="6248400"/>
            <a:ext cx="3855719" cy="369332"/>
          </a:xfrm>
          <a:prstGeom prst="rect">
            <a:avLst/>
          </a:prstGeom>
          <a:noFill/>
        </p:spPr>
        <p:txBody>
          <a:bodyPr wrap="square" rtlCol="0">
            <a:spAutoFit/>
          </a:bodyPr>
          <a:lstStyle/>
          <a:p>
            <a:r>
              <a:rPr lang="ja-JP" altLang="en-US" dirty="0" smtClean="0"/>
              <a:t>凸部にポリプリーン施工の様子</a:t>
            </a:r>
            <a:endParaRPr lang="en-US" dirty="0"/>
          </a:p>
        </p:txBody>
      </p:sp>
      <p:sp>
        <p:nvSpPr>
          <p:cNvPr id="22" name="Right Arrow 21"/>
          <p:cNvSpPr/>
          <p:nvPr/>
        </p:nvSpPr>
        <p:spPr>
          <a:xfrm>
            <a:off x="4114800" y="4096800"/>
            <a:ext cx="6858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2"/>
          </p:nvPr>
        </p:nvSpPr>
        <p:spPr/>
        <p:txBody>
          <a:bodyPr/>
          <a:lstStyle/>
          <a:p>
            <a:fld id="{BD30E061-ADAA-4050-81A4-22786CA9546A}" type="slidenum">
              <a:rPr lang="en-US" smtClean="0"/>
              <a:pPr/>
              <a:t>3</a:t>
            </a:fld>
            <a:endParaRPr lang="en-US"/>
          </a:p>
        </p:txBody>
      </p:sp>
    </p:spTree>
    <p:extLst>
      <p:ext uri="{BB962C8B-B14F-4D97-AF65-F5344CB8AC3E}">
        <p14:creationId xmlns:p14="http://schemas.microsoft.com/office/powerpoint/2010/main" val="1704564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950" y="188640"/>
            <a:ext cx="8229600" cy="1143000"/>
          </a:xfrm>
        </p:spPr>
        <p:txBody>
          <a:bodyPr/>
          <a:lstStyle/>
          <a:p>
            <a:r>
              <a:rPr lang="en-US" u="sng" dirty="0" smtClean="0"/>
              <a:t>OUR STORY </a:t>
            </a:r>
            <a:r>
              <a:rPr lang="en-US" u="sng" dirty="0" err="1" smtClean="0"/>
              <a:t>cont</a:t>
            </a:r>
            <a:r>
              <a:rPr lang="en-US" u="sng" dirty="0" smtClean="0"/>
              <a:t>’</a:t>
            </a:r>
            <a:endParaRPr lang="en-US" u="sng" dirty="0"/>
          </a:p>
        </p:txBody>
      </p:sp>
      <p:sp>
        <p:nvSpPr>
          <p:cNvPr id="3" name="Content Placeholder 2"/>
          <p:cNvSpPr>
            <a:spLocks noGrp="1"/>
          </p:cNvSpPr>
          <p:nvPr>
            <p:ph sz="half" idx="1"/>
          </p:nvPr>
        </p:nvSpPr>
        <p:spPr>
          <a:xfrm>
            <a:off x="5029200" y="1676400"/>
            <a:ext cx="4038600" cy="5105400"/>
          </a:xfrm>
        </p:spPr>
        <p:txBody>
          <a:bodyPr>
            <a:normAutofit/>
          </a:bodyPr>
          <a:lstStyle/>
          <a:p>
            <a:pPr marL="457200" lvl="1" indent="0">
              <a:buNone/>
            </a:pPr>
            <a:endParaRPr lang="en-US" dirty="0" smtClean="0"/>
          </a:p>
          <a:p>
            <a:endParaRPr lang="en-US" dirty="0" smtClean="0"/>
          </a:p>
          <a:p>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9" y="-5171"/>
            <a:ext cx="1730059" cy="895350"/>
          </a:xfrm>
          <a:prstGeom prst="rect">
            <a:avLst/>
          </a:prstGeom>
          <a:ln>
            <a:solidFill>
              <a:schemeClr val="tx1"/>
            </a:solidFill>
          </a:ln>
        </p:spPr>
      </p:pic>
      <p:sp>
        <p:nvSpPr>
          <p:cNvPr id="17" name="Rectangle 16"/>
          <p:cNvSpPr/>
          <p:nvPr/>
        </p:nvSpPr>
        <p:spPr>
          <a:xfrm>
            <a:off x="107504" y="1814929"/>
            <a:ext cx="4740246" cy="3711785"/>
          </a:xfrm>
          <a:prstGeom prst="rect">
            <a:avLst/>
          </a:prstGeom>
          <a:ln>
            <a:solidFill>
              <a:schemeClr val="tx1"/>
            </a:solidFill>
          </a:ln>
        </p:spPr>
        <p:txBody>
          <a:bodyPr wrap="square">
            <a:spAutoFit/>
          </a:bodyPr>
          <a:lstStyle/>
          <a:p>
            <a:pPr marL="342900" indent="-342900">
              <a:lnSpc>
                <a:spcPct val="80000"/>
              </a:lnSpc>
              <a:spcBef>
                <a:spcPct val="20000"/>
              </a:spcBef>
              <a:buFont typeface="Arial" pitchFamily="34" charset="0"/>
              <a:buChar char="•"/>
              <a:defRPr/>
            </a:pPr>
            <a:r>
              <a:rPr lang="ja-JP" altLang="en-US" sz="2000" dirty="0" smtClean="0"/>
              <a:t>昔製造していた製品：</a:t>
            </a:r>
            <a:endParaRPr lang="en-US" altLang="ja-JP" sz="2000" dirty="0" smtClean="0"/>
          </a:p>
          <a:p>
            <a:pPr>
              <a:lnSpc>
                <a:spcPct val="80000"/>
              </a:lnSpc>
              <a:spcBef>
                <a:spcPct val="20000"/>
              </a:spcBef>
              <a:defRPr/>
            </a:pPr>
            <a:r>
              <a:rPr lang="ja-JP" altLang="en-US" sz="2000" dirty="0" smtClean="0"/>
              <a:t>　　</a:t>
            </a:r>
            <a:r>
              <a:rPr lang="en-US" sz="2000" dirty="0" err="1" smtClean="0"/>
              <a:t>SilverLeaf</a:t>
            </a:r>
            <a:r>
              <a:rPr lang="en-US" sz="2000" dirty="0" smtClean="0"/>
              <a:t> </a:t>
            </a:r>
            <a:r>
              <a:rPr lang="ja-JP" altLang="en-US" sz="2000" dirty="0" smtClean="0"/>
              <a:t>シルバーリーフ、</a:t>
            </a:r>
            <a:endParaRPr lang="en-US" altLang="ja-JP" sz="2000" dirty="0" smtClean="0"/>
          </a:p>
          <a:p>
            <a:pPr>
              <a:lnSpc>
                <a:spcPct val="80000"/>
              </a:lnSpc>
              <a:spcBef>
                <a:spcPct val="20000"/>
              </a:spcBef>
              <a:defRPr/>
            </a:pPr>
            <a:r>
              <a:rPr lang="ja-JP" altLang="en-US" sz="2000" dirty="0"/>
              <a:t>　</a:t>
            </a:r>
            <a:r>
              <a:rPr lang="ja-JP" altLang="en-US" sz="2000" dirty="0" smtClean="0"/>
              <a:t>　</a:t>
            </a:r>
            <a:r>
              <a:rPr lang="ja-JP" altLang="en-US" sz="2000" dirty="0" smtClean="0"/>
              <a:t>他、</a:t>
            </a:r>
            <a:r>
              <a:rPr lang="ja-JP" altLang="en-US" sz="2000" dirty="0" smtClean="0"/>
              <a:t>瀝青質被覆材を製造していた。</a:t>
            </a:r>
            <a:endParaRPr lang="en-US" altLang="ja-JP" sz="2000" dirty="0" smtClean="0"/>
          </a:p>
          <a:p>
            <a:pPr>
              <a:lnSpc>
                <a:spcPct val="80000"/>
              </a:lnSpc>
              <a:spcBef>
                <a:spcPct val="20000"/>
              </a:spcBef>
              <a:defRPr/>
            </a:pPr>
            <a:r>
              <a:rPr lang="ja-JP" altLang="en-US" sz="1600" dirty="0" smtClean="0"/>
              <a:t>　　　　屋根修復材として開発したネオ</a:t>
            </a:r>
            <a:r>
              <a:rPr lang="ja-JP" altLang="en-US" sz="1600" dirty="0" smtClean="0"/>
              <a:t>プリーン６６（ポ</a:t>
            </a:r>
            <a:endParaRPr lang="en-US" altLang="ja-JP" sz="1600" dirty="0" smtClean="0"/>
          </a:p>
          <a:p>
            <a:pPr>
              <a:lnSpc>
                <a:spcPct val="80000"/>
              </a:lnSpc>
              <a:spcBef>
                <a:spcPct val="20000"/>
              </a:spcBef>
              <a:defRPr/>
            </a:pPr>
            <a:r>
              <a:rPr lang="ja-JP" altLang="en-US" sz="1600" dirty="0"/>
              <a:t>　</a:t>
            </a:r>
            <a:r>
              <a:rPr lang="ja-JP" altLang="en-US" sz="1600" dirty="0" smtClean="0"/>
              <a:t>　　　リプリーン）より物理的に弱く使用にハンデあり</a:t>
            </a:r>
            <a:r>
              <a:rPr lang="en-US" sz="1600" dirty="0" smtClean="0"/>
              <a:t> </a:t>
            </a:r>
            <a:endParaRPr lang="en-US" sz="1600" dirty="0" smtClean="0"/>
          </a:p>
          <a:p>
            <a:pPr marL="742950" lvl="1" indent="-285750">
              <a:lnSpc>
                <a:spcPct val="80000"/>
              </a:lnSpc>
              <a:spcBef>
                <a:spcPct val="20000"/>
              </a:spcBef>
              <a:buFont typeface="Arial" pitchFamily="34" charset="0"/>
              <a:buChar char="-"/>
              <a:defRPr/>
            </a:pPr>
            <a:endParaRPr lang="en-US" sz="2000" dirty="0"/>
          </a:p>
          <a:p>
            <a:pPr marL="342900" indent="-342900">
              <a:lnSpc>
                <a:spcPct val="80000"/>
              </a:lnSpc>
              <a:spcBef>
                <a:spcPct val="20000"/>
              </a:spcBef>
              <a:buFont typeface="Arial" pitchFamily="34" charset="0"/>
              <a:buChar char="•"/>
              <a:defRPr/>
            </a:pPr>
            <a:r>
              <a:rPr lang="ja-JP" altLang="en-US" sz="2000" dirty="0" smtClean="0"/>
              <a:t>屋根材料に関するより深い理解の下、屋根塗料の</a:t>
            </a:r>
            <a:r>
              <a:rPr lang="ja-JP" altLang="en-US" sz="2000" dirty="0" smtClean="0">
                <a:solidFill>
                  <a:srgbClr val="00B050"/>
                </a:solidFill>
              </a:rPr>
              <a:t>耐久性</a:t>
            </a:r>
            <a:r>
              <a:rPr lang="ja-JP" altLang="en-US" sz="2000" dirty="0" smtClean="0"/>
              <a:t>の高い、</a:t>
            </a:r>
            <a:r>
              <a:rPr lang="ja-JP" altLang="en-US" sz="2000" dirty="0" smtClean="0">
                <a:solidFill>
                  <a:srgbClr val="00B050"/>
                </a:solidFill>
              </a:rPr>
              <a:t>省エネ化</a:t>
            </a:r>
            <a:r>
              <a:rPr lang="ja-JP" altLang="en-US" sz="2000" dirty="0" smtClean="0"/>
              <a:t>が必要となった。</a:t>
            </a:r>
            <a:endParaRPr lang="en-US" altLang="ja-JP" sz="2000" dirty="0" smtClean="0"/>
          </a:p>
          <a:p>
            <a:pPr marL="342900" indent="-342900">
              <a:lnSpc>
                <a:spcPct val="80000"/>
              </a:lnSpc>
              <a:spcBef>
                <a:spcPct val="20000"/>
              </a:spcBef>
              <a:buFont typeface="Arial" pitchFamily="34" charset="0"/>
              <a:buChar char="•"/>
              <a:defRPr/>
            </a:pPr>
            <a:endParaRPr lang="en-US" sz="2000" dirty="0"/>
          </a:p>
          <a:p>
            <a:pPr marL="342900" indent="-342900">
              <a:lnSpc>
                <a:spcPct val="80000"/>
              </a:lnSpc>
              <a:spcBef>
                <a:spcPct val="20000"/>
              </a:spcBef>
              <a:buFont typeface="Arial" pitchFamily="34" charset="0"/>
              <a:buChar char="•"/>
              <a:defRPr/>
            </a:pPr>
            <a:r>
              <a:rPr lang="ja-JP" altLang="en-US" sz="2000" dirty="0" smtClean="0"/>
              <a:t>トップスプロダクツ社は従来の屋根塗装剤を白に統一し、１９８３年に主力製品とし</a:t>
            </a:r>
            <a:r>
              <a:rPr lang="ja-JP" altLang="en-US" sz="2000" dirty="0"/>
              <a:t>て</a:t>
            </a:r>
            <a:r>
              <a:rPr lang="en-US" sz="2000" dirty="0" smtClean="0"/>
              <a:t> </a:t>
            </a:r>
            <a:r>
              <a:rPr lang="en-US" sz="2400" b="1" u="sng" dirty="0" smtClean="0"/>
              <a:t>Topps </a:t>
            </a:r>
            <a:r>
              <a:rPr lang="en-US" sz="2400" b="1" u="sng" dirty="0" smtClean="0"/>
              <a:t>Seal </a:t>
            </a:r>
            <a:r>
              <a:rPr lang="ja-JP" altLang="en-US" sz="2000" dirty="0" smtClean="0"/>
              <a:t>を発売した。</a:t>
            </a:r>
            <a:endParaRPr lang="en-US" sz="2000" dirty="0"/>
          </a:p>
        </p:txBody>
      </p:sp>
      <p:pic>
        <p:nvPicPr>
          <p:cNvPr id="10" name="Picture 1" descr="slide show metal 2 091.jpg"/>
          <p:cNvPicPr>
            <a:picLocks noGrp="1" noChangeAspect="1"/>
          </p:cNvPicPr>
          <p:nvPr isPhoto="1"/>
        </p:nvPicPr>
        <p:blipFill>
          <a:blip r:embed="rId3" cstate="print"/>
          <a:srcRect/>
          <a:stretch>
            <a:fillRect/>
          </a:stretch>
        </p:blipFill>
        <p:spPr bwMode="auto">
          <a:xfrm>
            <a:off x="4961731" y="1773541"/>
            <a:ext cx="4165600" cy="462725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D30E061-ADAA-4050-81A4-22786CA9546A}" type="slidenum">
              <a:rPr lang="en-US" smtClean="0"/>
              <a:pPr/>
              <a:t>4</a:t>
            </a:fld>
            <a:endParaRPr lang="en-US"/>
          </a:p>
        </p:txBody>
      </p:sp>
      <p:sp>
        <p:nvSpPr>
          <p:cNvPr id="9" name="TextBox 8"/>
          <p:cNvSpPr txBox="1"/>
          <p:nvPr/>
        </p:nvSpPr>
        <p:spPr>
          <a:xfrm>
            <a:off x="4847750" y="6352143"/>
            <a:ext cx="3855719" cy="369332"/>
          </a:xfrm>
          <a:prstGeom prst="rect">
            <a:avLst/>
          </a:prstGeom>
          <a:noFill/>
        </p:spPr>
        <p:txBody>
          <a:bodyPr wrap="square" rtlCol="0">
            <a:spAutoFit/>
          </a:bodyPr>
          <a:lstStyle/>
          <a:p>
            <a:r>
              <a:rPr lang="en-US" dirty="0" smtClean="0"/>
              <a:t>Topps Seal </a:t>
            </a:r>
            <a:r>
              <a:rPr lang="ja-JP" altLang="en-US" dirty="0" smtClean="0"/>
              <a:t>トップスシール施工例</a:t>
            </a:r>
            <a:endParaRPr lang="en-US" dirty="0"/>
          </a:p>
        </p:txBody>
      </p:sp>
    </p:spTree>
    <p:extLst>
      <p:ext uri="{BB962C8B-B14F-4D97-AF65-F5344CB8AC3E}">
        <p14:creationId xmlns:p14="http://schemas.microsoft.com/office/powerpoint/2010/main" val="2550616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7264"/>
            <a:ext cx="5181600" cy="478536"/>
          </a:xfrm>
        </p:spPr>
        <p:txBody>
          <a:bodyPr>
            <a:noAutofit/>
          </a:bodyPr>
          <a:lstStyle/>
          <a:p>
            <a:r>
              <a:rPr lang="en-US" u="sng" dirty="0" smtClean="0"/>
              <a:t>What is Topps®?</a:t>
            </a:r>
            <a:endParaRPr lang="en-US"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1898289"/>
              </p:ext>
            </p:extLst>
          </p:nvPr>
        </p:nvGraphicFramePr>
        <p:xfrm>
          <a:off x="228600" y="914400"/>
          <a:ext cx="8686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D30E061-ADAA-4050-81A4-22786CA9546A}" type="slidenum">
              <a:rPr lang="en-US" smtClean="0"/>
              <a:pPr/>
              <a:t>5</a:t>
            </a:fld>
            <a:endParaRPr lang="en-US"/>
          </a:p>
        </p:txBody>
      </p:sp>
      <p:pic>
        <p:nvPicPr>
          <p:cNvPr id="5"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87" y="4072"/>
            <a:ext cx="1730059" cy="895350"/>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srcRect/>
          <a:stretch>
            <a:fillRect/>
          </a:stretch>
        </p:blipFill>
        <p:spPr bwMode="auto">
          <a:xfrm>
            <a:off x="2819400" y="1556792"/>
            <a:ext cx="5791200" cy="4419600"/>
          </a:xfrm>
          <a:prstGeom prst="rect">
            <a:avLst/>
          </a:prstGeom>
          <a:noFill/>
          <a:ln w="9525">
            <a:noFill/>
            <a:miter lim="800000"/>
            <a:headEnd/>
            <a:tailEnd/>
          </a:ln>
          <a:effectLst/>
        </p:spPr>
      </p:pic>
      <p:sp>
        <p:nvSpPr>
          <p:cNvPr id="10243" name="TextBox 4"/>
          <p:cNvSpPr txBox="1">
            <a:spLocks noChangeArrowheads="1"/>
          </p:cNvSpPr>
          <p:nvPr/>
        </p:nvSpPr>
        <p:spPr bwMode="auto">
          <a:xfrm>
            <a:off x="1762633" y="373559"/>
            <a:ext cx="6781800" cy="646331"/>
          </a:xfrm>
          <a:prstGeom prst="rect">
            <a:avLst/>
          </a:prstGeom>
          <a:noFill/>
          <a:ln w="9525">
            <a:noFill/>
            <a:miter lim="800000"/>
            <a:headEnd/>
            <a:tailEnd/>
          </a:ln>
        </p:spPr>
        <p:txBody>
          <a:bodyPr>
            <a:spAutoFit/>
          </a:bodyPr>
          <a:lstStyle/>
          <a:p>
            <a:pPr algn="ctr"/>
            <a:r>
              <a:rPr lang="ja-JP" altLang="en-US" sz="3600" u="sng" dirty="0" smtClean="0">
                <a:latin typeface="+mj-lt"/>
              </a:rPr>
              <a:t>アクリル製品との比較</a:t>
            </a:r>
            <a:endParaRPr lang="en-US" sz="3600" u="sng" dirty="0">
              <a:latin typeface="+mj-lt"/>
            </a:endParaRPr>
          </a:p>
        </p:txBody>
      </p:sp>
      <p:sp>
        <p:nvSpPr>
          <p:cNvPr id="10244" name="TextBox 7"/>
          <p:cNvSpPr txBox="1">
            <a:spLocks noChangeArrowheads="1"/>
          </p:cNvSpPr>
          <p:nvPr/>
        </p:nvSpPr>
        <p:spPr bwMode="auto">
          <a:xfrm>
            <a:off x="96904" y="1600200"/>
            <a:ext cx="2798695" cy="2062103"/>
          </a:xfrm>
          <a:prstGeom prst="rect">
            <a:avLst/>
          </a:prstGeom>
          <a:noFill/>
          <a:ln w="9525">
            <a:noFill/>
            <a:miter lim="800000"/>
            <a:headEnd/>
            <a:tailEnd/>
          </a:ln>
        </p:spPr>
        <p:txBody>
          <a:bodyPr wrap="square">
            <a:spAutoFit/>
          </a:bodyPr>
          <a:lstStyle/>
          <a:p>
            <a:pPr>
              <a:defRPr/>
            </a:pPr>
            <a:r>
              <a:rPr lang="ja-JP" altLang="en-US" sz="2000" dirty="0" smtClean="0"/>
              <a:t>アクリル製品はリスク大</a:t>
            </a:r>
            <a:r>
              <a:rPr lang="en-US" altLang="ja-JP" sz="2000" dirty="0" smtClean="0"/>
              <a:t>-</a:t>
            </a:r>
            <a:endParaRPr lang="en-US" sz="2000" dirty="0"/>
          </a:p>
          <a:p>
            <a:pPr algn="ctr">
              <a:defRPr/>
            </a:pPr>
            <a:r>
              <a:rPr lang="ja-JP" altLang="en-US" dirty="0" smtClean="0">
                <a:solidFill>
                  <a:schemeClr val="tx2"/>
                </a:solidFill>
                <a:latin typeface="+mn-lt"/>
              </a:rPr>
              <a:t>　</a:t>
            </a:r>
            <a:r>
              <a:rPr lang="ja-JP" altLang="en-US" dirty="0" smtClean="0">
                <a:solidFill>
                  <a:schemeClr val="tx2"/>
                </a:solidFill>
              </a:rPr>
              <a:t>価格差のメリットは無いに</a:t>
            </a:r>
            <a:endParaRPr lang="en-US" altLang="ja-JP" dirty="0" smtClean="0">
              <a:solidFill>
                <a:schemeClr val="tx2"/>
              </a:solidFill>
            </a:endParaRPr>
          </a:p>
          <a:p>
            <a:pPr>
              <a:defRPr/>
            </a:pPr>
            <a:r>
              <a:rPr lang="ja-JP" altLang="en-US" dirty="0">
                <a:solidFill>
                  <a:schemeClr val="tx2"/>
                </a:solidFill>
              </a:rPr>
              <a:t>　</a:t>
            </a:r>
            <a:r>
              <a:rPr lang="ja-JP" altLang="en-US" dirty="0" smtClean="0">
                <a:solidFill>
                  <a:schemeClr val="tx2"/>
                </a:solidFill>
              </a:rPr>
              <a:t>等しい</a:t>
            </a:r>
            <a:endParaRPr lang="en-US" altLang="ja-JP" dirty="0" smtClean="0">
              <a:solidFill>
                <a:schemeClr val="tx2"/>
              </a:solidFill>
            </a:endParaRPr>
          </a:p>
          <a:p>
            <a:pPr>
              <a:defRPr/>
            </a:pPr>
            <a:endParaRPr lang="en-US" dirty="0">
              <a:solidFill>
                <a:schemeClr val="tx2"/>
              </a:solidFill>
            </a:endParaRPr>
          </a:p>
          <a:p>
            <a:pPr>
              <a:defRPr/>
            </a:pPr>
            <a:r>
              <a:rPr lang="ja-JP" altLang="en-US" dirty="0" smtClean="0">
                <a:solidFill>
                  <a:schemeClr val="tx2"/>
                </a:solidFill>
              </a:rPr>
              <a:t>　トップス選択が長期での</a:t>
            </a:r>
            <a:endParaRPr lang="en-US" altLang="ja-JP" dirty="0" smtClean="0">
              <a:solidFill>
                <a:schemeClr val="tx2"/>
              </a:solidFill>
            </a:endParaRPr>
          </a:p>
          <a:p>
            <a:pPr>
              <a:defRPr/>
            </a:pPr>
            <a:r>
              <a:rPr lang="ja-JP" altLang="en-US" dirty="0">
                <a:solidFill>
                  <a:schemeClr val="tx2"/>
                </a:solidFill>
              </a:rPr>
              <a:t>　</a:t>
            </a:r>
            <a:r>
              <a:rPr lang="ja-JP" altLang="en-US" dirty="0" smtClean="0">
                <a:solidFill>
                  <a:schemeClr val="tx2"/>
                </a:solidFill>
              </a:rPr>
              <a:t>メリットにつながる</a:t>
            </a:r>
            <a:endParaRPr lang="en-US" altLang="ja-JP" dirty="0" smtClean="0">
              <a:solidFill>
                <a:schemeClr val="tx2"/>
              </a:solidFill>
            </a:endParaRPr>
          </a:p>
          <a:p>
            <a:pPr>
              <a:defRPr/>
            </a:pPr>
            <a:endParaRPr lang="en-US" dirty="0"/>
          </a:p>
        </p:txBody>
      </p:sp>
      <p:sp>
        <p:nvSpPr>
          <p:cNvPr id="2" name="Slide Number Placeholder 1"/>
          <p:cNvSpPr>
            <a:spLocks noGrp="1"/>
          </p:cNvSpPr>
          <p:nvPr>
            <p:ph type="sldNum" sz="quarter" idx="12"/>
          </p:nvPr>
        </p:nvSpPr>
        <p:spPr/>
        <p:txBody>
          <a:bodyPr/>
          <a:lstStyle/>
          <a:p>
            <a:fld id="{BD30E061-ADAA-4050-81A4-22786CA9546A}" type="slidenum">
              <a:rPr lang="en-US" smtClean="0"/>
              <a:pPr/>
              <a:t>6</a:t>
            </a:fld>
            <a:endParaRPr lang="en-US"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7" y="4072"/>
            <a:ext cx="1730059" cy="895350"/>
          </a:xfrm>
          <a:prstGeom prst="rect">
            <a:avLst/>
          </a:prstGeom>
          <a:ln>
            <a:solidFill>
              <a:schemeClr val="tx1"/>
            </a:solidFill>
          </a:ln>
        </p:spPr>
      </p:pic>
      <p:sp>
        <p:nvSpPr>
          <p:cNvPr id="3" name="TextBox 2"/>
          <p:cNvSpPr txBox="1"/>
          <p:nvPr/>
        </p:nvSpPr>
        <p:spPr>
          <a:xfrm>
            <a:off x="96904" y="5283894"/>
            <a:ext cx="5486400" cy="1384995"/>
          </a:xfrm>
          <a:prstGeom prst="rect">
            <a:avLst/>
          </a:prstGeom>
          <a:solidFill>
            <a:srgbClr val="FFFF00"/>
          </a:solidFill>
        </p:spPr>
        <p:txBody>
          <a:bodyPr wrap="square" rtlCol="0">
            <a:spAutoFit/>
          </a:bodyPr>
          <a:lstStyle/>
          <a:p>
            <a:r>
              <a:rPr lang="ja-JP" altLang="en-US" sz="1400" dirty="0" smtClean="0"/>
              <a:t>比較ポイント</a:t>
            </a:r>
            <a:r>
              <a:rPr lang="en-US" sz="1400" dirty="0" smtClean="0"/>
              <a:t>: </a:t>
            </a:r>
            <a:endParaRPr lang="en-US" sz="1400" dirty="0" smtClean="0"/>
          </a:p>
          <a:p>
            <a:pPr marL="342900" indent="-342900">
              <a:buAutoNum type="arabicPeriod"/>
            </a:pPr>
            <a:r>
              <a:rPr lang="ja-JP" altLang="en-US" sz="1400" dirty="0" smtClean="0"/>
              <a:t>アクリル塗料は一般住宅の風呂桶で作れる</a:t>
            </a:r>
            <a:endParaRPr lang="en-US" sz="1400" dirty="0" smtClean="0"/>
          </a:p>
          <a:p>
            <a:pPr marL="342900" indent="-342900">
              <a:buAutoNum type="arabicPeriod"/>
            </a:pPr>
            <a:r>
              <a:rPr lang="ja-JP" altLang="en-US" sz="1400" dirty="0" smtClean="0"/>
              <a:t>アクリル屋根塗料</a:t>
            </a:r>
            <a:r>
              <a:rPr lang="ja-JP" altLang="en-US" sz="1400" dirty="0" smtClean="0"/>
              <a:t>は下地の動き、ヒビ割れ、等についていけず毛細管現象での漏水の原因を作る</a:t>
            </a:r>
            <a:endParaRPr lang="en-US" altLang="ja-JP" sz="1400" dirty="0" smtClean="0"/>
          </a:p>
          <a:p>
            <a:pPr marL="342900" indent="-342900">
              <a:buAutoNum type="arabicPeriod"/>
            </a:pPr>
            <a:r>
              <a:rPr lang="ja-JP" altLang="en-US" sz="1400" u="sng" dirty="0" smtClean="0"/>
              <a:t>アクリルは経年で弱る</a:t>
            </a:r>
            <a:r>
              <a:rPr lang="en-US" sz="1400" u="sng" dirty="0" smtClean="0"/>
              <a:t>!!!</a:t>
            </a:r>
            <a:r>
              <a:rPr lang="en-US" sz="1400" dirty="0" smtClean="0"/>
              <a:t> W</a:t>
            </a:r>
            <a:r>
              <a:rPr lang="ja-JP" altLang="en-US" sz="1400" dirty="0" smtClean="0"/>
              <a:t>経年によるアクリルの伸び率、伸び強度は？特に屋根材の接合部分、等では？</a:t>
            </a:r>
            <a:endParaRPr lang="en-US" sz="1400" u="sng"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0" y="1676400"/>
            <a:ext cx="4038600" cy="5105400"/>
          </a:xfrm>
        </p:spPr>
        <p:txBody>
          <a:bodyPr>
            <a:normAutofit/>
          </a:bodyPr>
          <a:lstStyle/>
          <a:p>
            <a:pPr marL="457200" lvl="1" indent="0">
              <a:buNone/>
            </a:pPr>
            <a:endParaRPr lang="en-US" dirty="0" smtClean="0"/>
          </a:p>
          <a:p>
            <a:endParaRPr lang="en-US" dirty="0" smtClean="0"/>
          </a:p>
          <a:p>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30059" cy="895350"/>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BD30E061-ADAA-4050-81A4-22786CA9546A}" type="slidenum">
              <a:rPr lang="en-US" smtClean="0"/>
              <a:pPr/>
              <a:t>7</a:t>
            </a:fld>
            <a:endParaRPr lang="en-US"/>
          </a:p>
        </p:txBody>
      </p:sp>
      <p:sp>
        <p:nvSpPr>
          <p:cNvPr id="17" name="Title 1"/>
          <p:cNvSpPr>
            <a:spLocks noGrp="1"/>
          </p:cNvSpPr>
          <p:nvPr>
            <p:ph type="title"/>
          </p:nvPr>
        </p:nvSpPr>
        <p:spPr>
          <a:xfrm>
            <a:off x="914400" y="304800"/>
            <a:ext cx="8229600" cy="1143000"/>
          </a:xfrm>
        </p:spPr>
        <p:txBody>
          <a:bodyPr>
            <a:normAutofit/>
          </a:bodyPr>
          <a:lstStyle/>
          <a:p>
            <a:r>
              <a:rPr lang="ja-JP" altLang="en-US" sz="4000" b="1" dirty="0" smtClean="0"/>
              <a:t>アクリル系弾性 </a:t>
            </a:r>
            <a:r>
              <a:rPr lang="en-US" sz="4000" b="1" dirty="0" smtClean="0"/>
              <a:t>vs. </a:t>
            </a:r>
            <a:r>
              <a:rPr lang="ja-JP" altLang="en-US" sz="4000" b="1" dirty="0" smtClean="0"/>
              <a:t>油性弾性</a:t>
            </a:r>
            <a:endParaRPr lang="en-US" sz="4000" b="1" dirty="0"/>
          </a:p>
        </p:txBody>
      </p:sp>
      <p:sp>
        <p:nvSpPr>
          <p:cNvPr id="21" name="Content Placeholder 4"/>
          <p:cNvSpPr>
            <a:spLocks noGrp="1"/>
          </p:cNvSpPr>
          <p:nvPr>
            <p:ph idx="1"/>
          </p:nvPr>
        </p:nvSpPr>
        <p:spPr>
          <a:xfrm>
            <a:off x="475872" y="1753394"/>
            <a:ext cx="8229600" cy="4525963"/>
          </a:xfrm>
        </p:spPr>
        <p:txBody>
          <a:bodyPr>
            <a:normAutofit/>
          </a:bodyPr>
          <a:lstStyle/>
          <a:p>
            <a:pPr marL="0" indent="0">
              <a:buNone/>
            </a:pPr>
            <a:r>
              <a:rPr lang="ja-JP" altLang="en-US" sz="2000" b="1" dirty="0" smtClean="0">
                <a:solidFill>
                  <a:srgbClr val="006666"/>
                </a:solidFill>
                <a:latin typeface="Century Gothic" pitchFamily="34" charset="0"/>
              </a:rPr>
              <a:t>水性製品表面の浸透性（多孔性）</a:t>
            </a:r>
            <a:endParaRPr lang="en-US" sz="2000" b="1" dirty="0" smtClean="0">
              <a:solidFill>
                <a:srgbClr val="006666"/>
              </a:solidFill>
              <a:latin typeface="Century Gothic" pitchFamily="34" charset="0"/>
            </a:endParaRPr>
          </a:p>
          <a:p>
            <a:pPr marL="228600" marR="0" indent="-228600" algn="l" defTabSz="914400" rtl="0" eaLnBrk="1" fontAlgn="auto" latinLnBrk="0" hangingPunct="1">
              <a:lnSpc>
                <a:spcPct val="100000"/>
              </a:lnSpc>
              <a:spcBef>
                <a:spcPts val="500"/>
              </a:spcBef>
              <a:spcAft>
                <a:spcPts val="0"/>
              </a:spcAft>
              <a:buClr>
                <a:srgbClr val="006666"/>
              </a:buClr>
              <a:buSzTx/>
              <a:buFont typeface="Wingdings" pitchFamily="2" charset="2"/>
              <a:buChar char="Ø"/>
              <a:tabLst/>
              <a:defRPr/>
            </a:pPr>
            <a:r>
              <a:rPr lang="ja-JP" altLang="en-US" sz="1800" dirty="0" smtClean="0">
                <a:latin typeface="Century Gothic" pitchFamily="34" charset="0"/>
              </a:rPr>
              <a:t>水性製品は浸透性を持つ</a:t>
            </a:r>
            <a:endParaRPr lang="en-US" altLang="ja-JP" sz="1800" dirty="0" smtClean="0">
              <a:latin typeface="Century Gothic" pitchFamily="34" charset="0"/>
            </a:endParaRPr>
          </a:p>
          <a:p>
            <a:pPr marL="228600" marR="0" indent="-228600" algn="l" defTabSz="914400" rtl="0" eaLnBrk="1" fontAlgn="auto" latinLnBrk="0" hangingPunct="1">
              <a:lnSpc>
                <a:spcPct val="100000"/>
              </a:lnSpc>
              <a:spcBef>
                <a:spcPts val="500"/>
              </a:spcBef>
              <a:spcAft>
                <a:spcPts val="0"/>
              </a:spcAft>
              <a:buClr>
                <a:srgbClr val="006666"/>
              </a:buClr>
              <a:buSzTx/>
              <a:buFont typeface="Wingdings" pitchFamily="2" charset="2"/>
              <a:buChar char="Ø"/>
              <a:tabLst/>
              <a:defRPr/>
            </a:pPr>
            <a:r>
              <a:rPr lang="ja-JP" altLang="en-US" sz="1800" dirty="0">
                <a:latin typeface="Century Gothic" pitchFamily="34" charset="0"/>
              </a:rPr>
              <a:t>水性製品</a:t>
            </a:r>
            <a:r>
              <a:rPr lang="ja-JP" altLang="en-US" sz="1800" dirty="0" smtClean="0">
                <a:latin typeface="Century Gothic" pitchFamily="34" charset="0"/>
              </a:rPr>
              <a:t>は水分・湿気が問題となる箇所に使用すべき</a:t>
            </a:r>
            <a:endParaRPr lang="en-US" altLang="ja-JP" sz="1800" dirty="0" smtClean="0">
              <a:latin typeface="Century Gothic" pitchFamily="34" charset="0"/>
            </a:endParaRPr>
          </a:p>
          <a:p>
            <a:pPr marL="228600" marR="0" indent="-228600" algn="l" defTabSz="914400" rtl="0" eaLnBrk="1" fontAlgn="auto" latinLnBrk="0" hangingPunct="1">
              <a:lnSpc>
                <a:spcPct val="100000"/>
              </a:lnSpc>
              <a:spcBef>
                <a:spcPts val="500"/>
              </a:spcBef>
              <a:spcAft>
                <a:spcPts val="0"/>
              </a:spcAft>
              <a:buClr>
                <a:srgbClr val="006666"/>
              </a:buClr>
              <a:buSzTx/>
              <a:buFont typeface="Wingdings" pitchFamily="2" charset="2"/>
              <a:buChar char="Ø"/>
              <a:tabLst/>
              <a:defRPr/>
            </a:pPr>
            <a:r>
              <a:rPr lang="ja-JP" altLang="en-US" sz="1800" dirty="0" smtClean="0">
                <a:latin typeface="Century Gothic" pitchFamily="34" charset="0"/>
              </a:rPr>
              <a:t>仕上げ塗りの際水分・湿気</a:t>
            </a:r>
            <a:r>
              <a:rPr lang="ja-JP" altLang="en-US" sz="1800" dirty="0">
                <a:latin typeface="Century Gothic" pitchFamily="34" charset="0"/>
              </a:rPr>
              <a:t>が下地材</a:t>
            </a:r>
            <a:r>
              <a:rPr lang="ja-JP" altLang="en-US" sz="1800" dirty="0" smtClean="0">
                <a:latin typeface="Century Gothic" pitchFamily="34" charset="0"/>
              </a:rPr>
              <a:t>に含まれていた場合水性製品の透湿性が有利</a:t>
            </a:r>
            <a:endParaRPr lang="en-US" sz="1800" dirty="0" smtClean="0">
              <a:latin typeface="Century Gothic" pitchFamily="34" charset="0"/>
            </a:endParaRPr>
          </a:p>
          <a:p>
            <a:pPr marL="228600" indent="0">
              <a:spcBef>
                <a:spcPts val="0"/>
              </a:spcBef>
              <a:buClr>
                <a:srgbClr val="006666"/>
              </a:buClr>
              <a:buNone/>
            </a:pPr>
            <a:endParaRPr lang="en-US" sz="1800" dirty="0" smtClean="0">
              <a:latin typeface="Century Gothic" pitchFamily="34" charset="0"/>
            </a:endParaRPr>
          </a:p>
          <a:p>
            <a:pPr fontAlgn="ctr">
              <a:buNone/>
            </a:pPr>
            <a:r>
              <a:rPr lang="ja-JP" altLang="en-US" sz="1800" b="1" dirty="0" smtClean="0">
                <a:solidFill>
                  <a:srgbClr val="006666"/>
                </a:solidFill>
                <a:latin typeface="Century Gothic" pitchFamily="34" charset="0"/>
              </a:rPr>
              <a:t>それぞれのケースにベストの屋根修復材を選択</a:t>
            </a:r>
            <a:r>
              <a:rPr lang="en-US" sz="1800" b="1" dirty="0" smtClean="0">
                <a:solidFill>
                  <a:srgbClr val="006666"/>
                </a:solidFill>
                <a:latin typeface="Century Gothic" pitchFamily="34" charset="0"/>
              </a:rPr>
              <a:t>— </a:t>
            </a:r>
            <a:endParaRPr lang="en-US" sz="1800" dirty="0" smtClean="0">
              <a:solidFill>
                <a:srgbClr val="006666"/>
              </a:solidFill>
              <a:latin typeface="Century Gothic" pitchFamily="34" charset="0"/>
            </a:endParaRPr>
          </a:p>
          <a:p>
            <a:pPr fontAlgn="ctr">
              <a:buNone/>
            </a:pPr>
            <a:r>
              <a:rPr lang="ja-JP" altLang="en-US" sz="1800" b="1" dirty="0" smtClean="0">
                <a:solidFill>
                  <a:srgbClr val="006666"/>
                </a:solidFill>
                <a:latin typeface="Century Gothic" pitchFamily="34" charset="0"/>
              </a:rPr>
              <a:t>評判の良いもの、条件の良いものは判断基準にしない</a:t>
            </a:r>
            <a:endParaRPr lang="en-US" sz="1800" dirty="0" smtClean="0">
              <a:solidFill>
                <a:srgbClr val="006666"/>
              </a:solidFill>
              <a:latin typeface="Century Gothic" pitchFamily="34" charset="0"/>
            </a:endParaRPr>
          </a:p>
          <a:p>
            <a:pPr marL="0" indent="0">
              <a:spcBef>
                <a:spcPts val="300"/>
              </a:spcBef>
              <a:buClr>
                <a:srgbClr val="006666"/>
              </a:buClr>
              <a:buNone/>
            </a:pPr>
            <a:r>
              <a:rPr lang="ja-JP" altLang="en-US" sz="1800" dirty="0" smtClean="0">
                <a:latin typeface="Century Gothic" pitchFamily="34" charset="0"/>
              </a:rPr>
              <a:t>仕上げ塗材の選択が最重要課題。</a:t>
            </a:r>
            <a:endParaRPr lang="en-US" altLang="ja-JP" sz="1800" dirty="0" smtClean="0">
              <a:latin typeface="Century Gothic" pitchFamily="34" charset="0"/>
            </a:endParaRPr>
          </a:p>
          <a:p>
            <a:pPr marL="0" indent="0">
              <a:spcBef>
                <a:spcPts val="300"/>
              </a:spcBef>
              <a:buClr>
                <a:srgbClr val="006666"/>
              </a:buClr>
              <a:buNone/>
            </a:pPr>
            <a:r>
              <a:rPr lang="ja-JP" altLang="en-US" sz="1800" dirty="0" smtClean="0">
                <a:latin typeface="Century Gothic" pitchFamily="34" charset="0"/>
              </a:rPr>
              <a:t>トップスはフルラインの屋根メンテ・営繕材料を製造している</a:t>
            </a:r>
            <a:endParaRPr lang="en-US" altLang="ja-JP" sz="1800" dirty="0" smtClean="0">
              <a:latin typeface="Century Gothic" pitchFamily="34" charset="0"/>
            </a:endParaRPr>
          </a:p>
          <a:p>
            <a:pPr marL="0" indent="0">
              <a:spcBef>
                <a:spcPts val="300"/>
              </a:spcBef>
              <a:buClr>
                <a:srgbClr val="006666"/>
              </a:buClr>
              <a:buNone/>
            </a:pPr>
            <a:r>
              <a:rPr lang="ja-JP" altLang="en-US" sz="1800" dirty="0">
                <a:latin typeface="Century Gothic" pitchFamily="34" charset="0"/>
              </a:rPr>
              <a:t>屋根</a:t>
            </a:r>
            <a:r>
              <a:rPr lang="ja-JP" altLang="en-US" sz="1800" dirty="0" smtClean="0">
                <a:latin typeface="Century Gothic" pitchFamily="34" charset="0"/>
              </a:rPr>
              <a:t>の仕様と屋根修繕塗料の仕様を良く比較検討し、それぞれの屋根に合った材料を選択する</a:t>
            </a:r>
            <a:endParaRPr lang="en-US" altLang="ja-JP" sz="1800" dirty="0" smtClean="0">
              <a:latin typeface="Century Gothic" pitchFamily="34" charset="0"/>
            </a:endParaRPr>
          </a:p>
        </p:txBody>
      </p:sp>
    </p:spTree>
    <p:extLst>
      <p:ext uri="{BB962C8B-B14F-4D97-AF65-F5344CB8AC3E}">
        <p14:creationId xmlns:p14="http://schemas.microsoft.com/office/powerpoint/2010/main" val="2533532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 flaking.JPG"/>
          <p:cNvPicPr>
            <a:picLocks noGrp="1" noChangeAspect="1"/>
          </p:cNvPicPr>
          <p:nvPr>
            <p:ph idx="1"/>
          </p:nvPr>
        </p:nvPicPr>
        <p:blipFill>
          <a:blip r:embed="rId2" cstate="print"/>
          <a:stretch>
            <a:fillRect/>
          </a:stretch>
        </p:blipFill>
        <p:spPr>
          <a:xfrm>
            <a:off x="41667" y="49058"/>
            <a:ext cx="9372600" cy="7484398"/>
          </a:xfrm>
        </p:spPr>
      </p:pic>
      <p:sp>
        <p:nvSpPr>
          <p:cNvPr id="5" name="TextBox 4"/>
          <p:cNvSpPr txBox="1"/>
          <p:nvPr/>
        </p:nvSpPr>
        <p:spPr>
          <a:xfrm>
            <a:off x="6172200" y="381000"/>
            <a:ext cx="2209800" cy="461665"/>
          </a:xfrm>
          <a:prstGeom prst="rect">
            <a:avLst/>
          </a:prstGeom>
          <a:noFill/>
        </p:spPr>
        <p:txBody>
          <a:bodyPr wrap="square" rtlCol="0">
            <a:spAutoFit/>
          </a:bodyPr>
          <a:lstStyle/>
          <a:p>
            <a:r>
              <a:rPr lang="ja-JP" altLang="en-US" sz="2400" dirty="0" smtClean="0">
                <a:effectLst>
                  <a:outerShdw blurRad="38100" dist="38100" dir="2700000" algn="tl">
                    <a:srgbClr val="000000">
                      <a:alpha val="43137"/>
                    </a:srgbClr>
                  </a:outerShdw>
                </a:effectLst>
              </a:rPr>
              <a:t>表面の準備</a:t>
            </a:r>
            <a:endParaRPr lang="en-US" sz="2400" dirty="0">
              <a:effectLst>
                <a:outerShdw blurRad="38100" dist="38100" dir="2700000" algn="tl">
                  <a:srgbClr val="000000">
                    <a:alpha val="43137"/>
                  </a:srgbClr>
                </a:outerShdw>
              </a:effectLst>
            </a:endParaRPr>
          </a:p>
        </p:txBody>
      </p:sp>
      <p:sp>
        <p:nvSpPr>
          <p:cNvPr id="6" name="TextBox 5"/>
          <p:cNvSpPr txBox="1"/>
          <p:nvPr/>
        </p:nvSpPr>
        <p:spPr>
          <a:xfrm>
            <a:off x="2514600" y="1828800"/>
            <a:ext cx="5257800" cy="707886"/>
          </a:xfrm>
          <a:prstGeom prst="rect">
            <a:avLst/>
          </a:prstGeom>
          <a:noFill/>
        </p:spPr>
        <p:txBody>
          <a:bodyPr wrap="square" rtlCol="0">
            <a:spAutoFit/>
          </a:bodyPr>
          <a:lstStyle/>
          <a:p>
            <a:r>
              <a:rPr lang="ja-JP" altLang="en-US" sz="4000" dirty="0" smtClean="0"/>
              <a:t>剥がれた屋根塗料</a:t>
            </a:r>
            <a:endParaRPr lang="en-US" sz="4000" dirty="0"/>
          </a:p>
        </p:txBody>
      </p:sp>
      <p:sp>
        <p:nvSpPr>
          <p:cNvPr id="7" name="TextBox 6"/>
          <p:cNvSpPr txBox="1"/>
          <p:nvPr/>
        </p:nvSpPr>
        <p:spPr>
          <a:xfrm>
            <a:off x="1835696" y="4380150"/>
            <a:ext cx="4104456" cy="1754326"/>
          </a:xfrm>
          <a:prstGeom prst="rect">
            <a:avLst/>
          </a:prstGeom>
          <a:noFill/>
        </p:spPr>
        <p:txBody>
          <a:bodyPr wrap="square" rtlCol="0">
            <a:spAutoFit/>
          </a:bodyPr>
          <a:lstStyle/>
          <a:p>
            <a:r>
              <a:rPr lang="ja-JP" altLang="en-US" b="1" dirty="0" smtClean="0">
                <a:solidFill>
                  <a:schemeClr val="bg1"/>
                </a:solidFill>
              </a:rPr>
              <a:t>こんな例があります。　これは廉価なアクリル屋根塗料を３年前に施工した例です。</a:t>
            </a:r>
            <a:endParaRPr lang="en-US" altLang="ja-JP" b="1" dirty="0" smtClean="0">
              <a:solidFill>
                <a:schemeClr val="bg1"/>
              </a:solidFill>
            </a:endParaRPr>
          </a:p>
          <a:p>
            <a:r>
              <a:rPr lang="ja-JP" altLang="en-US" b="1" dirty="0" smtClean="0">
                <a:solidFill>
                  <a:schemeClr val="bg1"/>
                </a:solidFill>
              </a:rPr>
              <a:t>こうなってしまったらこれを剥がして高圧洗浄し、金属への接着強度の高い、直接塗布できる屋根塗料を塗布する準備を済ませます。</a:t>
            </a:r>
            <a:endParaRPr lang="en-US" b="1" dirty="0">
              <a:solidFill>
                <a:schemeClr val="bg1"/>
              </a:solidFill>
            </a:endParaRPr>
          </a:p>
        </p:txBody>
      </p:sp>
      <p:sp>
        <p:nvSpPr>
          <p:cNvPr id="2" name="Slide Number Placeholder 1"/>
          <p:cNvSpPr>
            <a:spLocks noGrp="1"/>
          </p:cNvSpPr>
          <p:nvPr>
            <p:ph type="sldNum" sz="quarter" idx="12"/>
          </p:nvPr>
        </p:nvSpPr>
        <p:spPr/>
        <p:txBody>
          <a:bodyPr/>
          <a:lstStyle/>
          <a:p>
            <a:fld id="{BD30E061-ADAA-4050-81A4-22786CA9546A}" type="slidenum">
              <a:rPr lang="en-US" smtClean="0"/>
              <a:pPr/>
              <a:t>8</a:t>
            </a:fld>
            <a:endParaRPr lang="en-US"/>
          </a:p>
        </p:txBody>
      </p:sp>
    </p:spTree>
    <p:extLst>
      <p:ext uri="{BB962C8B-B14F-4D97-AF65-F5344CB8AC3E}">
        <p14:creationId xmlns:p14="http://schemas.microsoft.com/office/powerpoint/2010/main" val="722819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0" y="1676400"/>
            <a:ext cx="4038600" cy="5105400"/>
          </a:xfrm>
        </p:spPr>
        <p:txBody>
          <a:bodyPr>
            <a:normAutofit/>
          </a:bodyPr>
          <a:lstStyle/>
          <a:p>
            <a:pPr marL="457200" lvl="1" indent="0">
              <a:buNone/>
            </a:pPr>
            <a:endParaRPr lang="en-US" dirty="0" smtClean="0"/>
          </a:p>
          <a:p>
            <a:endParaRPr lang="en-US" dirty="0" smtClean="0"/>
          </a:p>
          <a:p>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9" y="19051"/>
            <a:ext cx="1730059" cy="895350"/>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BD30E061-ADAA-4050-81A4-22786CA9546A}" type="slidenum">
              <a:rPr lang="en-US" smtClean="0"/>
              <a:pPr/>
              <a:t>9</a:t>
            </a:fld>
            <a:endParaRPr lang="en-US"/>
          </a:p>
        </p:txBody>
      </p:sp>
      <p:sp>
        <p:nvSpPr>
          <p:cNvPr id="7" name="Rectangle 3"/>
          <p:cNvSpPr>
            <a:spLocks noGrp="1" noChangeArrowheads="1"/>
          </p:cNvSpPr>
          <p:nvPr>
            <p:ph idx="1"/>
          </p:nvPr>
        </p:nvSpPr>
        <p:spPr>
          <a:xfrm>
            <a:off x="381000" y="1295400"/>
            <a:ext cx="8382000" cy="5486400"/>
          </a:xfrm>
        </p:spPr>
        <p:txBody>
          <a:bodyPr rtlCol="0">
            <a:normAutofit/>
          </a:bodyPr>
          <a:lstStyle/>
          <a:p>
            <a:pPr eaLnBrk="1" fontAlgn="auto" hangingPunct="1">
              <a:lnSpc>
                <a:spcPct val="80000"/>
              </a:lnSpc>
              <a:spcAft>
                <a:spcPts val="0"/>
              </a:spcAft>
              <a:buClrTx/>
              <a:buFont typeface="Wingdings" pitchFamily="2" charset="2"/>
              <a:buChar char="q"/>
              <a:defRPr/>
            </a:pPr>
            <a:r>
              <a:rPr lang="ja-JP" altLang="en-US" sz="2000" u="sng" dirty="0" smtClean="0">
                <a:solidFill>
                  <a:schemeClr val="tx1">
                    <a:lumMod val="95000"/>
                    <a:lumOff val="5000"/>
                  </a:schemeClr>
                </a:solidFill>
                <a:latin typeface="Century Gothic" pitchFamily="34" charset="0"/>
              </a:rPr>
              <a:t>下地材ごとの一般的な耐候保護手順</a:t>
            </a:r>
            <a:endParaRPr lang="en-US" sz="2000" dirty="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金属　</a:t>
            </a:r>
            <a:r>
              <a:rPr lang="en-US" sz="2000" dirty="0" smtClean="0">
                <a:latin typeface="Century Gothic" pitchFamily="34" charset="0"/>
              </a:rPr>
              <a:t>Metal </a:t>
            </a:r>
            <a:endParaRPr lang="en-US"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コンクリート</a:t>
            </a:r>
            <a:r>
              <a:rPr lang="ja-JP" altLang="en-US" sz="2000" dirty="0">
                <a:latin typeface="Century Gothic" pitchFamily="34" charset="0"/>
              </a:rPr>
              <a:t>　</a:t>
            </a:r>
            <a:r>
              <a:rPr lang="en-US" altLang="ja-JP" sz="2000" dirty="0" smtClean="0">
                <a:latin typeface="Century Gothic" pitchFamily="34" charset="0"/>
              </a:rPr>
              <a:t>Concrete</a:t>
            </a:r>
            <a:endParaRPr lang="en-US"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en-US" sz="2000" dirty="0" smtClean="0">
                <a:latin typeface="Century Gothic" pitchFamily="34" charset="0"/>
              </a:rPr>
              <a:t>PUF </a:t>
            </a:r>
            <a:r>
              <a:rPr lang="en-US" sz="2000" dirty="0" smtClean="0">
                <a:latin typeface="Century Gothic" pitchFamily="34" charset="0"/>
              </a:rPr>
              <a:t>(</a:t>
            </a:r>
            <a:r>
              <a:rPr lang="ja-JP" altLang="en-US" sz="2000" dirty="0" smtClean="0">
                <a:latin typeface="Century Gothic" pitchFamily="34" charset="0"/>
              </a:rPr>
              <a:t>ポリウレタンフォー</a:t>
            </a:r>
            <a:r>
              <a:rPr lang="ja-JP" altLang="en-US" sz="2000" dirty="0" smtClean="0">
                <a:latin typeface="Century Gothic" pitchFamily="34" charset="0"/>
              </a:rPr>
              <a:t>ム保護剤</a:t>
            </a:r>
            <a:r>
              <a:rPr lang="en-US" sz="2000" dirty="0" smtClean="0">
                <a:latin typeface="Century Gothic" pitchFamily="34" charset="0"/>
              </a:rPr>
              <a:t>)</a:t>
            </a:r>
            <a:endParaRPr lang="en-US"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アスファルト</a:t>
            </a:r>
            <a:r>
              <a:rPr lang="en-US" sz="2000" dirty="0" smtClean="0">
                <a:latin typeface="Century Gothic" pitchFamily="34" charset="0"/>
              </a:rPr>
              <a:t> </a:t>
            </a:r>
            <a:r>
              <a:rPr lang="en-US" sz="2000" dirty="0" smtClean="0">
                <a:latin typeface="Century Gothic" pitchFamily="34" charset="0"/>
              </a:rPr>
              <a:t>BUR (Built up roof)</a:t>
            </a: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トーチオンシステム補修</a:t>
            </a:r>
            <a:endParaRPr lang="en-US"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セメント繊維板</a:t>
            </a:r>
            <a:r>
              <a:rPr lang="en-US" sz="2000" dirty="0" smtClean="0">
                <a:latin typeface="Century Gothic" pitchFamily="34" charset="0"/>
              </a:rPr>
              <a:t> </a:t>
            </a:r>
            <a:r>
              <a:rPr lang="en-US" sz="2000" dirty="0" smtClean="0">
                <a:latin typeface="Century Gothic" pitchFamily="34" charset="0"/>
              </a:rPr>
              <a:t>(transite)</a:t>
            </a:r>
          </a:p>
          <a:p>
            <a:pPr lvl="1" eaLnBrk="1" fontAlgn="auto" hangingPunct="1">
              <a:lnSpc>
                <a:spcPct val="80000"/>
              </a:lnSpc>
              <a:spcAft>
                <a:spcPts val="0"/>
              </a:spcAft>
              <a:buClrTx/>
              <a:buFont typeface="Arial" pitchFamily="34" charset="0"/>
              <a:buChar char="–"/>
              <a:defRPr/>
            </a:pPr>
            <a:r>
              <a:rPr lang="en-US" sz="2000" dirty="0" smtClean="0">
                <a:latin typeface="Century Gothic" pitchFamily="34" charset="0"/>
              </a:rPr>
              <a:t>E.P.D.M./PVC/TPO and Hypalon</a:t>
            </a:r>
          </a:p>
          <a:p>
            <a:pPr lvl="1" eaLnBrk="1" fontAlgn="auto" hangingPunct="1">
              <a:lnSpc>
                <a:spcPct val="80000"/>
              </a:lnSpc>
              <a:spcAft>
                <a:spcPts val="0"/>
              </a:spcAft>
              <a:buClrTx/>
              <a:buFont typeface="Wingdings" pitchFamily="2" charset="2"/>
              <a:buNone/>
              <a:defRPr/>
            </a:pPr>
            <a:endParaRPr lang="en-US" sz="2000" dirty="0" smtClean="0">
              <a:latin typeface="Century Gothic" pitchFamily="34" charset="0"/>
            </a:endParaRPr>
          </a:p>
          <a:p>
            <a:pPr eaLnBrk="1" fontAlgn="auto" hangingPunct="1">
              <a:lnSpc>
                <a:spcPct val="80000"/>
              </a:lnSpc>
              <a:spcAft>
                <a:spcPts val="0"/>
              </a:spcAft>
              <a:buClrTx/>
              <a:buFont typeface="Wingdings" pitchFamily="2" charset="2"/>
              <a:buChar char="q"/>
              <a:defRPr/>
            </a:pPr>
            <a:r>
              <a:rPr lang="ja-JP" altLang="en-US" sz="2000" u="sng" dirty="0">
                <a:solidFill>
                  <a:schemeClr val="tx1">
                    <a:lumMod val="95000"/>
                    <a:lumOff val="5000"/>
                  </a:schemeClr>
                </a:solidFill>
                <a:latin typeface="Century Gothic" pitchFamily="34" charset="0"/>
              </a:rPr>
              <a:t>その他</a:t>
            </a:r>
            <a:r>
              <a:rPr lang="ja-JP" altLang="en-US" sz="2000" u="sng" dirty="0" smtClean="0">
                <a:solidFill>
                  <a:schemeClr val="tx1">
                    <a:lumMod val="95000"/>
                    <a:lumOff val="5000"/>
                  </a:schemeClr>
                </a:solidFill>
                <a:latin typeface="Century Gothic" pitchFamily="34" charset="0"/>
              </a:rPr>
              <a:t>の屋根材の耐候保護手順</a:t>
            </a:r>
            <a:endParaRPr lang="en-US" sz="2000" u="sng" dirty="0" smtClean="0">
              <a:solidFill>
                <a:schemeClr val="tx1">
                  <a:lumMod val="95000"/>
                  <a:lumOff val="5000"/>
                </a:schemeClr>
              </a:solidFill>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穀物用貯蔵サイロ</a:t>
            </a:r>
            <a:r>
              <a:rPr lang="en-US" sz="2000" dirty="0" smtClean="0">
                <a:latin typeface="Century Gothic" pitchFamily="34" charset="0"/>
              </a:rPr>
              <a:t> </a:t>
            </a:r>
            <a:endParaRPr lang="en-US"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雨樋補修並びに保護</a:t>
            </a:r>
            <a:endParaRPr lang="en-US"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金属の腐食環境における錆保護</a:t>
            </a:r>
            <a:endParaRPr lang="en-US" altLang="ja-JP"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地上の金属タンク錆止め保護</a:t>
            </a:r>
            <a:endParaRPr lang="en-US" altLang="ja-JP"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smtClean="0">
                <a:latin typeface="Century Gothic" pitchFamily="34" charset="0"/>
              </a:rPr>
              <a:t>化学工場に於ける内壁の</a:t>
            </a:r>
            <a:r>
              <a:rPr lang="ja-JP" altLang="en-US" sz="2000" dirty="0" smtClean="0">
                <a:latin typeface="Century Gothic" pitchFamily="34" charset="0"/>
              </a:rPr>
              <a:t>錆止め保護</a:t>
            </a:r>
            <a:endParaRPr lang="en-US" altLang="ja-JP" sz="2000" dirty="0" smtClean="0">
              <a:latin typeface="Century Gothic" pitchFamily="34" charset="0"/>
            </a:endParaRPr>
          </a:p>
          <a:p>
            <a:pPr lvl="1" eaLnBrk="1" fontAlgn="auto" hangingPunct="1">
              <a:lnSpc>
                <a:spcPct val="80000"/>
              </a:lnSpc>
              <a:spcAft>
                <a:spcPts val="0"/>
              </a:spcAft>
              <a:buClrTx/>
              <a:buFont typeface="Arial" pitchFamily="34" charset="0"/>
              <a:buChar char="–"/>
              <a:defRPr/>
            </a:pPr>
            <a:r>
              <a:rPr lang="ja-JP" altLang="en-US" sz="2000" dirty="0">
                <a:latin typeface="Century Gothic" pitchFamily="34" charset="0"/>
              </a:rPr>
              <a:t>孵化場</a:t>
            </a:r>
            <a:endParaRPr lang="en-US" sz="2000" dirty="0" smtClean="0">
              <a:latin typeface="Century Gothic" pitchFamily="34" charset="0"/>
            </a:endParaRPr>
          </a:p>
        </p:txBody>
      </p:sp>
      <p:sp>
        <p:nvSpPr>
          <p:cNvPr id="8" name="Rectangle 2"/>
          <p:cNvSpPr>
            <a:spLocks noGrp="1" noRot="1" noChangeArrowheads="1"/>
          </p:cNvSpPr>
          <p:nvPr>
            <p:ph type="title"/>
          </p:nvPr>
        </p:nvSpPr>
        <p:spPr>
          <a:xfrm>
            <a:off x="952500" y="134780"/>
            <a:ext cx="8229600" cy="1143000"/>
          </a:xfrm>
        </p:spPr>
        <p:txBody>
          <a:bodyPr/>
          <a:lstStyle/>
          <a:p>
            <a:pPr algn="ctr" eaLnBrk="1" hangingPunct="1"/>
            <a:r>
              <a:rPr lang="en-US" sz="4000" dirty="0" smtClean="0">
                <a:latin typeface="Century Gothic" pitchFamily="34" charset="0"/>
              </a:rPr>
              <a:t>Types</a:t>
            </a:r>
            <a:r>
              <a:rPr lang="en-US" dirty="0" smtClean="0">
                <a:latin typeface="Century Gothic" pitchFamily="34" charset="0"/>
              </a:rPr>
              <a:t> Of Applications</a:t>
            </a:r>
          </a:p>
        </p:txBody>
      </p:sp>
    </p:spTree>
    <p:extLst>
      <p:ext uri="{BB962C8B-B14F-4D97-AF65-F5344CB8AC3E}">
        <p14:creationId xmlns:p14="http://schemas.microsoft.com/office/powerpoint/2010/main" val="909836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14551</TotalTime>
  <Words>900</Words>
  <Application>Microsoft Office PowerPoint</Application>
  <PresentationFormat>画面に合わせる (4:3)</PresentationFormat>
  <Paragraphs>208</Paragraphs>
  <Slides>21</Slides>
  <Notes>8</Notes>
  <HiddenSlides>0</HiddenSlides>
  <MMClips>0</MMClips>
  <ScaleCrop>false</ScaleCrop>
  <HeadingPairs>
    <vt:vector size="4" baseType="variant">
      <vt:variant>
        <vt:lpstr>テーマ</vt:lpstr>
      </vt:variant>
      <vt:variant>
        <vt:i4>2</vt:i4>
      </vt:variant>
      <vt:variant>
        <vt:lpstr>スライド タイトル</vt:lpstr>
      </vt:variant>
      <vt:variant>
        <vt:i4>21</vt:i4>
      </vt:variant>
    </vt:vector>
  </HeadingPairs>
  <TitlesOfParts>
    <vt:vector size="23" baseType="lpstr">
      <vt:lpstr>Office Theme</vt:lpstr>
      <vt:lpstr>2_Office Theme</vt:lpstr>
      <vt:lpstr>トップス屋根補修システム 　 理想的なメンテを建物に施し、確実に営繕の仕事をこなすことにより 顧客のビジネスの成功に貢献する設計事務所、ビル所有者、 施設管理者そして屋根関連事業者のために トップスシールのメーカーがおおくりします。</vt:lpstr>
      <vt:lpstr>今日のプレゼンテーション</vt:lpstr>
      <vt:lpstr>OUR STORY</vt:lpstr>
      <vt:lpstr>OUR STORY cont’</vt:lpstr>
      <vt:lpstr>What is Topps®?</vt:lpstr>
      <vt:lpstr>PowerPoint プレゼンテーション</vt:lpstr>
      <vt:lpstr>アクリル系弾性 vs. 油性弾性</vt:lpstr>
      <vt:lpstr>PowerPoint プレゼンテーション</vt:lpstr>
      <vt:lpstr>Types Of Applications</vt:lpstr>
      <vt:lpstr>Cool Roof Benefits</vt:lpstr>
      <vt:lpstr>クールルーフの実例</vt:lpstr>
      <vt:lpstr>PowerPoint プレゼンテーション</vt:lpstr>
      <vt:lpstr>TOPPSを選択する理由は?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終わりに</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Topps Seal® System 1000/1000E Metal Roofs Sidewalls Fibered Cement</dc:title>
  <dc:creator>ARLANK</dc:creator>
  <cp:lastModifiedBy>Kikuchi</cp:lastModifiedBy>
  <cp:revision>1168</cp:revision>
  <cp:lastPrinted>2018-02-20T09:54:37Z</cp:lastPrinted>
  <dcterms:created xsi:type="dcterms:W3CDTF">2011-09-20T18:27:07Z</dcterms:created>
  <dcterms:modified xsi:type="dcterms:W3CDTF">2018-02-20T09:55:49Z</dcterms:modified>
</cp:coreProperties>
</file>