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3" r:id="rId6"/>
    <p:sldId id="264" r:id="rId7"/>
    <p:sldId id="262" r:id="rId8"/>
    <p:sldId id="258" r:id="rId9"/>
    <p:sldId id="267" r:id="rId10"/>
    <p:sldId id="268" r:id="rId11"/>
    <p:sldId id="269" r:id="rId12"/>
    <p:sldId id="266" r:id="rId13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00"/>
    <a:srgbClr val="FF33CC"/>
    <a:srgbClr val="FF6699"/>
    <a:srgbClr val="FF9966"/>
    <a:srgbClr val="FF7C80"/>
    <a:srgbClr val="FF9900"/>
    <a:srgbClr val="FF3300"/>
    <a:srgbClr val="3366FF"/>
    <a:srgbClr val="FB2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1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2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5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1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8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2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7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1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4581-2005-4E6D-AC66-1CF2E101EC17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B506-D990-4BD6-A3F7-557B996462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microsoft.com/office/2007/relationships/hdphoto" Target="../media/hdphoto20.wdp"/><Relationship Id="rId4" Type="http://schemas.openxmlformats.org/officeDocument/2006/relationships/image" Target="../media/image28.jpeg"/><Relationship Id="rId9" Type="http://schemas.microsoft.com/office/2007/relationships/hdphoto" Target="../media/hdphoto2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microsoft.com/office/2007/relationships/hdphoto" Target="../media/hdphoto24.wdp"/><Relationship Id="rId4" Type="http://schemas.openxmlformats.org/officeDocument/2006/relationships/image" Target="../media/image32.jpeg"/><Relationship Id="rId9" Type="http://schemas.microsoft.com/office/2007/relationships/hdphoto" Target="../media/hdphoto2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2.wdp"/><Relationship Id="rId18" Type="http://schemas.microsoft.com/office/2007/relationships/hdphoto" Target="../media/hdphoto14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image" Target="../media/image1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10.wdp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microsoft.com/office/2007/relationships/hdphoto" Target="../media/hdphoto16.wdp"/><Relationship Id="rId4" Type="http://schemas.openxmlformats.org/officeDocument/2006/relationships/image" Target="../media/image24.jpeg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504056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水溶性アクリル</a:t>
            </a: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100</a:t>
            </a:r>
            <a:r>
              <a:rPr kumimoji="1"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％の弾性コーティング仕上げ材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419872" y="3501008"/>
            <a:ext cx="2304256" cy="2664296"/>
            <a:chOff x="3491880" y="3933056"/>
            <a:chExt cx="2304256" cy="2664296"/>
          </a:xfrm>
        </p:grpSpPr>
        <p:sp>
          <p:nvSpPr>
            <p:cNvPr id="4" name="正方形/長方形 3"/>
            <p:cNvSpPr/>
            <p:nvPr/>
          </p:nvSpPr>
          <p:spPr>
            <a:xfrm>
              <a:off x="3491880" y="3933056"/>
              <a:ext cx="2304256" cy="266429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0" r="22714" b="6196"/>
            <a:stretch/>
          </p:blipFill>
          <p:spPr>
            <a:xfrm>
              <a:off x="3635897" y="4091526"/>
              <a:ext cx="2016224" cy="2361810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615723" cy="6449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410"/>
            <a:ext cx="1288381" cy="103034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98559" y="1929606"/>
            <a:ext cx="73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dobe Gothic Std B" pitchFamily="34" charset="-128"/>
                <a:ea typeface="Adobe Gothic Std B" pitchFamily="34" charset="-128"/>
              </a:rPr>
              <a:t>Ｅｌａｓｔａ</a:t>
            </a:r>
            <a:r>
              <a:rPr kumimoji="1" lang="en-US" altLang="ja-JP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dobe Gothic Std B" pitchFamily="34" charset="-128"/>
                <a:ea typeface="Adobe Gothic Std B" pitchFamily="34" charset="-128"/>
              </a:rPr>
              <a:t>-</a:t>
            </a:r>
            <a:r>
              <a:rPr kumimoji="1" lang="ja-JP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dobe Gothic Std B" pitchFamily="34" charset="-128"/>
                <a:ea typeface="Adobe Gothic Std B" pitchFamily="34" charset="-128"/>
              </a:rPr>
              <a:t>ｋｏｔｅ</a:t>
            </a:r>
            <a:endParaRPr lang="ja-JP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35696" y="112648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リフォーム時代の先を行く！</a:t>
            </a:r>
            <a:endParaRPr kumimoji="1" lang="ja-JP" altLang="en-US" sz="36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800879" y="6237312"/>
            <a:ext cx="216360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b="1" kern="100" dirty="0" smtClean="0">
                <a:latin typeface="Century"/>
                <a:ea typeface="ＭＳ Ｐ明朝"/>
                <a:cs typeface="Times New Roman"/>
              </a:rPr>
              <a:t>ブライトン株式</a:t>
            </a:r>
            <a:r>
              <a:rPr lang="ja-JP" altLang="en-US" b="1" kern="100" dirty="0">
                <a:latin typeface="Century"/>
                <a:ea typeface="ＭＳ Ｐ明朝"/>
                <a:cs typeface="Times New Roman"/>
              </a:rPr>
              <a:t>会社</a:t>
            </a:r>
            <a:r>
              <a:rPr lang="en-US" sz="800" kern="100" dirty="0">
                <a:effectLst/>
                <a:latin typeface="ＭＳ Ｐ明朝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117784"/>
            <a:ext cx="603983" cy="5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4813"/>
            <a:ext cx="3919983" cy="2952750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404813"/>
            <a:ext cx="3937000" cy="2952750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7200" y="3501008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648200" y="3501008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57200" y="3645024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4648200" y="3645024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11" name="コンテンツ プレースホルダー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62815"/>
            <a:ext cx="3888431" cy="2916323"/>
          </a:xfrm>
          <a:prstGeom prst="rect">
            <a:avLst/>
          </a:prstGeom>
        </p:spPr>
      </p:pic>
      <p:pic>
        <p:nvPicPr>
          <p:cNvPr id="12" name="コンテンツ プレースホルダー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56" y="3644602"/>
            <a:ext cx="3880544" cy="29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11195"/>
            <a:ext cx="3919983" cy="2939986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404813"/>
            <a:ext cx="3937000" cy="2952749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7200" y="3501008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648200" y="3501008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57200" y="3645024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4648200" y="3645024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11" name="コンテンツ プレースホルダー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62815"/>
            <a:ext cx="3888431" cy="2916322"/>
          </a:xfrm>
          <a:prstGeom prst="rect">
            <a:avLst/>
          </a:prstGeom>
        </p:spPr>
      </p:pic>
      <p:pic>
        <p:nvPicPr>
          <p:cNvPr id="12" name="コンテンツ プレースホルダー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56" y="3736876"/>
            <a:ext cx="3880544" cy="27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896840"/>
              </p:ext>
            </p:extLst>
          </p:nvPr>
        </p:nvGraphicFramePr>
        <p:xfrm>
          <a:off x="4716016" y="3717032"/>
          <a:ext cx="4104457" cy="2525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5"/>
                <a:gridCol w="1512168"/>
                <a:gridCol w="1296144"/>
              </a:tblGrid>
              <a:tr h="31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項目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条件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結果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00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弾性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ASTM D2370</a:t>
                      </a:r>
                      <a:r>
                        <a:rPr lang="ja-JP" sz="1050" kern="100" dirty="0">
                          <a:effectLst/>
                        </a:rPr>
                        <a:t>　気温</a:t>
                      </a:r>
                      <a:r>
                        <a:rPr lang="en-US" sz="1050" kern="100" dirty="0">
                          <a:effectLst/>
                        </a:rPr>
                        <a:t>25</a:t>
                      </a:r>
                      <a:r>
                        <a:rPr lang="ja-JP" sz="1050" kern="100" dirty="0">
                          <a:effectLst/>
                        </a:rPr>
                        <a:t>℃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360</a:t>
                      </a:r>
                      <a:r>
                        <a:rPr lang="ja-JP" sz="1050" kern="100">
                          <a:effectLst/>
                        </a:rPr>
                        <a:t>％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1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引張強度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ASTM D2370</a:t>
                      </a:r>
                      <a:r>
                        <a:rPr lang="ja-JP" sz="1050" kern="100" dirty="0">
                          <a:effectLst/>
                        </a:rPr>
                        <a:t>　気温</a:t>
                      </a:r>
                      <a:r>
                        <a:rPr lang="en-US" sz="1050" kern="100" dirty="0">
                          <a:effectLst/>
                        </a:rPr>
                        <a:t>25</a:t>
                      </a:r>
                      <a:r>
                        <a:rPr lang="ja-JP" sz="1050" kern="100" dirty="0">
                          <a:effectLst/>
                        </a:rPr>
                        <a:t>℃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57,315g / </a:t>
                      </a:r>
                      <a:r>
                        <a:rPr lang="ja-JP" sz="1050" kern="100" dirty="0">
                          <a:effectLst/>
                        </a:rPr>
                        <a:t>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1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透湿性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ASTM D1653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87g / </a:t>
                      </a:r>
                      <a:r>
                        <a:rPr lang="ja-JP" sz="1050" kern="100" dirty="0">
                          <a:effectLst/>
                        </a:rPr>
                        <a:t>㎡</a:t>
                      </a:r>
                      <a:r>
                        <a:rPr lang="en-US" sz="1050" kern="100" dirty="0">
                          <a:effectLst/>
                        </a:rPr>
                        <a:t> / 24</a:t>
                      </a:r>
                      <a:r>
                        <a:rPr lang="ja-JP" sz="1050" kern="100" dirty="0">
                          <a:effectLst/>
                        </a:rPr>
                        <a:t>時間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1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耐候性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ASTM </a:t>
                      </a:r>
                      <a:r>
                        <a:rPr lang="en-US" sz="1050" kern="100" dirty="0" smtClean="0">
                          <a:effectLst/>
                        </a:rPr>
                        <a:t>G26</a:t>
                      </a:r>
                      <a:r>
                        <a:rPr lang="ja-JP" altLang="en-US" sz="1050" kern="100" dirty="0" smtClean="0">
                          <a:effectLst/>
                        </a:rPr>
                        <a:t>　</a:t>
                      </a:r>
                      <a:r>
                        <a:rPr lang="en-US" altLang="ja-JP" sz="1050" kern="100" dirty="0" smtClean="0">
                          <a:effectLst/>
                        </a:rPr>
                        <a:t>2000</a:t>
                      </a:r>
                      <a:r>
                        <a:rPr lang="ja-JP" altLang="en-US" sz="1050" kern="100" dirty="0" smtClean="0">
                          <a:effectLst/>
                        </a:rPr>
                        <a:t>時間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異常は認められない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29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抗菌性・防カビ性能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ASTM D3273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進行は認められない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1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耐埃性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RD-089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64</a:t>
                      </a:r>
                      <a:r>
                        <a:rPr lang="ja-JP" sz="1050" kern="100" dirty="0">
                          <a:effectLst/>
                        </a:rPr>
                        <a:t>％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1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耐アルカリ性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marR="533400"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RD-91.5</a:t>
                      </a:r>
                      <a:r>
                        <a:rPr lang="ja-JP" sz="1050" kern="100">
                          <a:effectLst/>
                        </a:rPr>
                        <a:t>％　</a:t>
                      </a:r>
                      <a:r>
                        <a:rPr lang="en-US" sz="1050" kern="100">
                          <a:effectLst/>
                        </a:rPr>
                        <a:t>NaOH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変化なし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39493"/>
              </p:ext>
            </p:extLst>
          </p:nvPr>
        </p:nvGraphicFramePr>
        <p:xfrm>
          <a:off x="251521" y="980728"/>
          <a:ext cx="8568952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421"/>
                <a:gridCol w="4712924"/>
                <a:gridCol w="1856607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商品名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カラー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価格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444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chemeClr val="bg1"/>
                          </a:solidFill>
                          <a:effectLst/>
                        </a:rPr>
                        <a:t>エラストコート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内容量：</a:t>
                      </a:r>
                      <a:r>
                        <a:rPr lang="en-US" sz="1600" kern="100" dirty="0">
                          <a:effectLst/>
                        </a:rPr>
                        <a:t>5</a:t>
                      </a:r>
                      <a:r>
                        <a:rPr lang="ja-JP" sz="1600" kern="100" dirty="0">
                          <a:effectLst/>
                        </a:rPr>
                        <a:t>ガロン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BRIGHTON COLOR PALETTE</a:t>
                      </a:r>
                      <a:r>
                        <a:rPr lang="ja-JP" sz="1600" kern="100" dirty="0">
                          <a:effectLst/>
                        </a:rPr>
                        <a:t>ライトカラー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 smtClean="0">
                          <a:effectLst/>
                        </a:rPr>
                        <a:t>￥</a:t>
                      </a:r>
                      <a:r>
                        <a:rPr lang="en-US" altLang="ja-JP" sz="1600" kern="100" dirty="0" smtClean="0">
                          <a:effectLst/>
                        </a:rPr>
                        <a:t>50,000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BRIGHTON COLOR PALETTE</a:t>
                      </a:r>
                      <a:r>
                        <a:rPr lang="ja-JP" sz="1600" kern="100" dirty="0">
                          <a:effectLst/>
                        </a:rPr>
                        <a:t>ダークカラー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 smtClean="0">
                          <a:effectLst/>
                        </a:rPr>
                        <a:t>￥</a:t>
                      </a:r>
                      <a:r>
                        <a:rPr lang="en-US" altLang="ja-JP" sz="1600" kern="100" dirty="0" smtClean="0">
                          <a:effectLst/>
                        </a:rPr>
                        <a:t>54,000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4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ケリーモアペイントカラー　末尾</a:t>
                      </a:r>
                      <a:r>
                        <a:rPr lang="en-US" sz="1600" kern="100" dirty="0">
                          <a:effectLst/>
                        </a:rPr>
                        <a:t>-1</a:t>
                      </a:r>
                      <a:r>
                        <a:rPr lang="ja-JP" sz="1600" kern="100" dirty="0" err="1">
                          <a:effectLst/>
                        </a:rPr>
                        <a:t>、</a:t>
                      </a:r>
                      <a:r>
                        <a:rPr lang="en-US" sz="1600" kern="100" dirty="0">
                          <a:effectLst/>
                        </a:rPr>
                        <a:t>-L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 smtClean="0">
                          <a:effectLst/>
                        </a:rPr>
                        <a:t>￥</a:t>
                      </a:r>
                      <a:r>
                        <a:rPr lang="en-US" altLang="ja-JP" sz="1600" kern="100" dirty="0" smtClean="0">
                          <a:effectLst/>
                        </a:rPr>
                        <a:t>50,000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4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ケリーモアペイントカラー　末尾</a:t>
                      </a:r>
                      <a:r>
                        <a:rPr lang="en-US" sz="1600" kern="100" dirty="0">
                          <a:effectLst/>
                        </a:rPr>
                        <a:t>-2</a:t>
                      </a:r>
                      <a:r>
                        <a:rPr lang="ja-JP" sz="1600" kern="100" dirty="0" err="1">
                          <a:effectLst/>
                        </a:rPr>
                        <a:t>、</a:t>
                      </a:r>
                      <a:r>
                        <a:rPr lang="en-US" sz="1600" kern="100" dirty="0">
                          <a:effectLst/>
                        </a:rPr>
                        <a:t>-M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 smtClean="0">
                          <a:effectLst/>
                        </a:rPr>
                        <a:t>￥</a:t>
                      </a:r>
                      <a:r>
                        <a:rPr lang="en-US" altLang="ja-JP" sz="1600" kern="100" dirty="0" smtClean="0">
                          <a:effectLst/>
                        </a:rPr>
                        <a:t>54,000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4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ケリーモアペイントカラー　末尾</a:t>
                      </a:r>
                      <a:r>
                        <a:rPr lang="en-US" sz="1600" kern="100" dirty="0">
                          <a:effectLst/>
                        </a:rPr>
                        <a:t>-3</a:t>
                      </a:r>
                      <a:r>
                        <a:rPr lang="ja-JP" sz="1600" kern="100" dirty="0" err="1">
                          <a:effectLst/>
                        </a:rPr>
                        <a:t>、</a:t>
                      </a:r>
                      <a:r>
                        <a:rPr lang="en-US" sz="1600" kern="100" dirty="0">
                          <a:effectLst/>
                        </a:rPr>
                        <a:t>-D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 smtClean="0">
                          <a:effectLst/>
                        </a:rPr>
                        <a:t>￥</a:t>
                      </a:r>
                      <a:r>
                        <a:rPr lang="en-US" altLang="ja-JP" sz="1600" kern="100" smtClean="0">
                          <a:effectLst/>
                        </a:rPr>
                        <a:t>54,000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特注色調色料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他社製の色を作成するときに適用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￥</a:t>
                      </a:r>
                      <a:r>
                        <a:rPr lang="en-US" sz="1600" kern="100" dirty="0">
                          <a:effectLst/>
                        </a:rPr>
                        <a:t>2,500</a:t>
                      </a:r>
                      <a:r>
                        <a:rPr lang="ja-JP" sz="1600" kern="100" dirty="0">
                          <a:effectLst/>
                        </a:rPr>
                        <a:t>～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67544" y="3789040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dirty="0"/>
              <a:t>内容量　  　</a:t>
            </a:r>
            <a:r>
              <a:rPr lang="en-US" altLang="ja-JP" dirty="0"/>
              <a:t>5</a:t>
            </a:r>
            <a:r>
              <a:rPr lang="ja-JP" altLang="ja-JP" dirty="0"/>
              <a:t>ガロン（約</a:t>
            </a:r>
            <a:r>
              <a:rPr lang="en-US" altLang="ja-JP" dirty="0"/>
              <a:t>19</a:t>
            </a:r>
            <a:r>
              <a:rPr lang="ja-JP" altLang="ja-JP" dirty="0"/>
              <a:t>リットル）</a:t>
            </a:r>
          </a:p>
          <a:p>
            <a:pPr>
              <a:lnSpc>
                <a:spcPct val="150000"/>
              </a:lnSpc>
            </a:pPr>
            <a:r>
              <a:rPr lang="ja-JP" altLang="ja-JP" dirty="0"/>
              <a:t>塗布面積　 約</a:t>
            </a:r>
            <a:r>
              <a:rPr lang="en-US" altLang="ja-JP" dirty="0"/>
              <a:t>50</a:t>
            </a:r>
            <a:r>
              <a:rPr lang="ja-JP" altLang="ja-JP" dirty="0"/>
              <a:t>～</a:t>
            </a:r>
            <a:r>
              <a:rPr lang="en-US" altLang="ja-JP" dirty="0"/>
              <a:t>60</a:t>
            </a:r>
            <a:r>
              <a:rPr lang="ja-JP" altLang="ja-JP" dirty="0"/>
              <a:t>㎡（</a:t>
            </a:r>
            <a:r>
              <a:rPr lang="en-US" altLang="ja-JP" dirty="0"/>
              <a:t>2</a:t>
            </a:r>
            <a:r>
              <a:rPr lang="ja-JP" altLang="ja-JP" dirty="0"/>
              <a:t>度塗り）</a:t>
            </a:r>
          </a:p>
          <a:p>
            <a:pPr>
              <a:lnSpc>
                <a:spcPct val="150000"/>
              </a:lnSpc>
            </a:pPr>
            <a:r>
              <a:rPr lang="ja-JP" altLang="ja-JP" dirty="0"/>
              <a:t>カラー　  　標準</a:t>
            </a:r>
            <a:r>
              <a:rPr lang="ja-JP" altLang="ja-JP" dirty="0" smtClean="0"/>
              <a:t>色</a:t>
            </a:r>
            <a:r>
              <a:rPr lang="en-US" altLang="ja-JP" dirty="0" smtClean="0"/>
              <a:t>49</a:t>
            </a:r>
            <a:r>
              <a:rPr lang="ja-JP" altLang="ja-JP" dirty="0" smtClean="0"/>
              <a:t>色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　　　　　</a:t>
            </a:r>
            <a:r>
              <a:rPr lang="ja-JP" altLang="ja-JP" dirty="0" smtClean="0"/>
              <a:t>（</a:t>
            </a:r>
            <a:r>
              <a:rPr lang="en-US" altLang="ja-JP" dirty="0" smtClean="0"/>
              <a:t>BRIGHTONCOLOR </a:t>
            </a:r>
            <a:r>
              <a:rPr lang="en-US" altLang="ja-JP" dirty="0"/>
              <a:t>PALETTE</a:t>
            </a:r>
            <a:r>
              <a:rPr lang="ja-JP" altLang="ja-JP" dirty="0"/>
              <a:t>より）</a:t>
            </a:r>
          </a:p>
          <a:p>
            <a:pPr>
              <a:lnSpc>
                <a:spcPct val="150000"/>
              </a:lnSpc>
            </a:pPr>
            <a:r>
              <a:rPr lang="ja-JP" altLang="ja-JP" dirty="0"/>
              <a:t>つや　　　　 フラット（つや消し）</a:t>
            </a:r>
          </a:p>
          <a:p>
            <a:pPr>
              <a:lnSpc>
                <a:spcPct val="150000"/>
              </a:lnSpc>
            </a:pPr>
            <a:r>
              <a:rPr lang="ja-JP" altLang="ja-JP" dirty="0"/>
              <a:t>着色　　　</a:t>
            </a:r>
            <a:r>
              <a:rPr lang="en-US" altLang="ja-JP" dirty="0"/>
              <a:t>  </a:t>
            </a:r>
            <a:r>
              <a:rPr lang="ja-JP" altLang="ja-JP" dirty="0"/>
              <a:t>着色済みで出荷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323528" y="3717032"/>
            <a:ext cx="4176464" cy="2664296"/>
          </a:xfrm>
          <a:prstGeom prst="roundRect">
            <a:avLst/>
          </a:prstGeom>
          <a:noFill/>
          <a:ln w="412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3890" y="2060848"/>
            <a:ext cx="8208912" cy="4032448"/>
          </a:xfrm>
          <a:prstGeom prst="round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1784" y="188640"/>
            <a:ext cx="8062664" cy="147002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Adobe Gothic Std B" pitchFamily="34" charset="-128"/>
                <a:ea typeface="Adobe Gothic Std B" pitchFamily="34" charset="-128"/>
              </a:rPr>
              <a:t>エラストコートは新築からリフォームまでおすすめできる仕上げ材です。</a:t>
            </a:r>
            <a:endParaRPr kumimoji="1" lang="ja-JP" altLang="en-US" sz="3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99792" y="2586938"/>
            <a:ext cx="5973010" cy="770054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リフォーム業界、工務店、設計事務所</a:t>
            </a:r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420888"/>
            <a:ext cx="12961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99CC00"/>
                </a:solidFill>
                <a:latin typeface="ＤＦＰ太丸ゴシック体" panose="020F0900000000000000" pitchFamily="50" charset="-128"/>
                <a:ea typeface="ＤＦＰ太丸ゴシック体" panose="020F0900000000000000" pitchFamily="50" charset="-128"/>
              </a:rPr>
              <a:t>営業先</a:t>
            </a:r>
            <a:endParaRPr lang="en-US" altLang="ja-JP" sz="2800" dirty="0" smtClean="0">
              <a:solidFill>
                <a:srgbClr val="99CC00"/>
              </a:solidFill>
              <a:latin typeface="ＤＦＰ太丸ゴシック体" panose="020F0900000000000000" pitchFamily="50" charset="-128"/>
              <a:ea typeface="ＤＦＰ太丸ゴシック体" panose="020F09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rgbClr val="99CC00"/>
                </a:solidFill>
                <a:latin typeface="ＤＦＰ太丸ゴシック体" panose="020F0900000000000000" pitchFamily="50" charset="-128"/>
                <a:ea typeface="ＤＦＰ太丸ゴシック体" panose="020F0900000000000000" pitchFamily="50" charset="-128"/>
              </a:rPr>
              <a:t>売り先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3728" y="26188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99CC00"/>
                </a:solidFill>
                <a:latin typeface="+mn-ea"/>
              </a:rPr>
              <a:t>→</a:t>
            </a:r>
            <a:endParaRPr kumimoji="1" lang="ja-JP" altLang="en-US" sz="3200" b="1" dirty="0">
              <a:solidFill>
                <a:srgbClr val="99CC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2699792" y="3789040"/>
            <a:ext cx="5112568" cy="61671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住宅、商業施設、学校、病院など</a:t>
            </a:r>
            <a:endParaRPr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3800653"/>
            <a:ext cx="151216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dirty="0" smtClean="0">
                <a:solidFill>
                  <a:srgbClr val="FF9966"/>
                </a:solidFill>
                <a:latin typeface="ＤＦＰ太丸ゴシック体" panose="020F0900000000000000" pitchFamily="50" charset="-128"/>
                <a:ea typeface="ＤＦＰ太丸ゴシック体" panose="020F0900000000000000" pitchFamily="50" charset="-128"/>
              </a:rPr>
              <a:t>施工対象</a:t>
            </a:r>
            <a:endParaRPr kumimoji="1" lang="ja-JP" altLang="en-US" sz="2600" dirty="0">
              <a:solidFill>
                <a:srgbClr val="FF9966"/>
              </a:solidFill>
              <a:latin typeface="ＤＦＰ太丸ゴシック体" panose="020F0900000000000000" pitchFamily="50" charset="-128"/>
              <a:ea typeface="ＤＦＰ太丸ゴシック体" panose="020F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23728" y="382097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9966"/>
                </a:solidFill>
                <a:latin typeface="+mn-ea"/>
              </a:rPr>
              <a:t>→</a:t>
            </a:r>
            <a:endParaRPr kumimoji="1" lang="ja-JP" altLang="en-US" sz="3200" b="1" dirty="0">
              <a:solidFill>
                <a:srgbClr val="FF9966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2771800" y="4828511"/>
            <a:ext cx="5832648" cy="61671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リフォームをお考えの各業界にご紹介</a:t>
            </a:r>
            <a:endParaRPr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568" y="4805483"/>
            <a:ext cx="15121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C000"/>
                </a:solidFill>
                <a:latin typeface="ＤＦＰ太丸ゴシック体" panose="020F0900000000000000" pitchFamily="50" charset="-128"/>
                <a:ea typeface="ＤＦＰ太丸ゴシック体" panose="020F0900000000000000" pitchFamily="50" charset="-128"/>
              </a:rPr>
              <a:t>その他</a:t>
            </a:r>
            <a:endParaRPr kumimoji="1" lang="ja-JP" altLang="en-US" sz="2800" dirty="0">
              <a:solidFill>
                <a:srgbClr val="FFC000"/>
              </a:solidFill>
              <a:latin typeface="ＤＦＰ太丸ゴシック体" panose="020F0900000000000000" pitchFamily="50" charset="-128"/>
              <a:ea typeface="ＤＦＰ太丸ゴシック体" panose="020F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23728" y="482580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C000"/>
                </a:solidFill>
                <a:latin typeface="+mn-ea"/>
              </a:rPr>
              <a:t>→</a:t>
            </a:r>
            <a:endParaRPr kumimoji="1" lang="ja-JP" alt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新築と変わらず美しい仕上がり！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83927"/>
            <a:ext cx="3240360" cy="2430269"/>
          </a:xfr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51" y="2936875"/>
            <a:ext cx="3632496" cy="272437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77053" y="1157843"/>
            <a:ext cx="788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ローラーの場合、既存のパターン（テクスチャー）を損なわずにマットに仕上げるので、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新築当時を再現</a:t>
            </a:r>
            <a:r>
              <a:rPr kumimoji="1" lang="ja-JP" altLang="en-US" sz="2400" dirty="0" smtClean="0">
                <a:latin typeface="+mj-ea"/>
                <a:ea typeface="+mj-ea"/>
              </a:rPr>
              <a:t>できます。</a:t>
            </a:r>
            <a:endParaRPr kumimoji="1" lang="en-US" altLang="ja-JP" sz="2400" dirty="0" smtClean="0">
              <a:latin typeface="+mj-ea"/>
              <a:ea typeface="+mj-ea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067944" y="4365104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347864" y="56519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before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28384" y="56519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2569467"/>
            <a:ext cx="255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下地</a:t>
            </a:r>
            <a:r>
              <a:rPr lang="ja-JP" altLang="en-US" sz="1600" b="1" dirty="0" smtClean="0">
                <a:latin typeface="+mn-ea"/>
              </a:rPr>
              <a:t>のパターンはそのまま</a:t>
            </a:r>
            <a:endParaRPr kumimoji="1" lang="ja-JP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35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エラストコートは施工が簡単</a:t>
            </a:r>
            <a:r>
              <a:rPr kumimoji="1" lang="en-US" altLang="ja-JP" dirty="0" smtClean="0"/>
              <a:t>‼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0909"/>
            <a:ext cx="2016224" cy="1512168"/>
          </a:xfrm>
          <a:ln>
            <a:solidFill>
              <a:schemeClr val="tx1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67544" y="1412776"/>
            <a:ext cx="828092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latin typeface="+mj-ea"/>
                <a:ea typeface="+mj-ea"/>
              </a:rPr>
              <a:t>外壁、内装、天井、軒裏、外構にローラーで直接施工</a:t>
            </a:r>
            <a:r>
              <a:rPr lang="ja-JP" altLang="en-US" sz="2200" dirty="0">
                <a:latin typeface="+mj-ea"/>
                <a:ea typeface="+mj-ea"/>
              </a:rPr>
              <a:t>可能</a:t>
            </a:r>
            <a:r>
              <a:rPr kumimoji="1" lang="ja-JP" altLang="en-US" sz="2200" dirty="0" smtClean="0">
                <a:latin typeface="+mj-ea"/>
                <a:ea typeface="+mj-ea"/>
              </a:rPr>
              <a:t>。</a:t>
            </a:r>
            <a:endParaRPr kumimoji="1" lang="en-US" altLang="ja-JP" sz="2200" dirty="0" smtClean="0">
              <a:latin typeface="+mj-ea"/>
              <a:ea typeface="+mj-ea"/>
            </a:endParaRPr>
          </a:p>
          <a:p>
            <a:r>
              <a:rPr kumimoji="1" lang="ja-JP" altLang="en-US" sz="2200" dirty="0" smtClean="0">
                <a:latin typeface="+mj-ea"/>
                <a:ea typeface="+mj-ea"/>
              </a:rPr>
              <a:t>中塗り不要で作業工程が少なくなります。</a:t>
            </a:r>
            <a:endParaRPr kumimoji="1" lang="en-US" altLang="ja-JP" sz="2200" dirty="0" smtClean="0">
              <a:latin typeface="+mj-ea"/>
              <a:ea typeface="+mj-ea"/>
            </a:endParaRPr>
          </a:p>
        </p:txBody>
      </p:sp>
      <p:pic>
        <p:nvPicPr>
          <p:cNvPr id="11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6" y="2564904"/>
            <a:ext cx="1950260" cy="1548000"/>
          </a:xfrm>
          <a:ln>
            <a:solidFill>
              <a:schemeClr val="tx1"/>
            </a:solidFill>
          </a:ln>
        </p:spPr>
      </p:pic>
      <p:pic>
        <p:nvPicPr>
          <p:cNvPr id="1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600909"/>
            <a:ext cx="2016222" cy="1512167"/>
          </a:xfrm>
          <a:ln>
            <a:solidFill>
              <a:schemeClr val="tx1"/>
            </a:solidFill>
          </a:ln>
        </p:spPr>
      </p:pic>
      <p:pic>
        <p:nvPicPr>
          <p:cNvPr id="17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44" y="2586938"/>
            <a:ext cx="1901461" cy="1521169"/>
          </a:xfrm>
          <a:ln>
            <a:solidFill>
              <a:schemeClr val="tx1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611558" y="4869160"/>
            <a:ext cx="381642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具体的な適応下地は？</a:t>
            </a:r>
            <a:endParaRPr kumimoji="1"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1189" y="5402833"/>
            <a:ext cx="806526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コンクリート、コンクリートブロック、サイディング、吹付、石材、煉瓦、タイル</a:t>
            </a:r>
            <a:r>
              <a:rPr lang="ja-JP" altLang="en-US" sz="2400" dirty="0" smtClean="0">
                <a:latin typeface="+mj-ea"/>
                <a:ea typeface="+mj-ea"/>
              </a:rPr>
              <a:t>など</a:t>
            </a:r>
            <a:r>
              <a:rPr kumimoji="1" lang="ja-JP" altLang="en-US" sz="2400" dirty="0" smtClean="0">
                <a:latin typeface="+mj-ea"/>
                <a:ea typeface="+mj-ea"/>
              </a:rPr>
              <a:t>。</a:t>
            </a:r>
            <a:endParaRPr kumimoji="1"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95534" y="4727272"/>
            <a:ext cx="8352930" cy="1641376"/>
          </a:xfrm>
          <a:prstGeom prst="roundRect">
            <a:avLst/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6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6739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エラストコートの特長について①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1271377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水性アクリル</a:t>
            </a:r>
            <a:r>
              <a:rPr kumimoji="1" lang="en-US" altLang="ja-JP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100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％の仕上げ材だから、</a:t>
            </a:r>
            <a:r>
              <a:rPr kumimoji="1"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臭いが</a:t>
            </a:r>
            <a:r>
              <a:rPr lang="ja-JP" altLang="en-US" sz="2400" dirty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な</a:t>
            </a:r>
            <a:r>
              <a:rPr kumimoji="1"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く</a:t>
            </a:r>
            <a:r>
              <a:rPr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、施工中・施工後も安心安全な</a:t>
            </a:r>
            <a:r>
              <a:rPr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健康建材</a:t>
            </a:r>
            <a:r>
              <a:rPr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です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1494" y="13407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6057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+mn-ea"/>
              </a:rPr>
              <a:t>①</a:t>
            </a:r>
            <a:endParaRPr kumimoji="1" lang="en-US" altLang="ja-JP" sz="2000" b="1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2402304"/>
            <a:ext cx="7200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コンクリート、モルタルには直接使えます。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HGS明朝B" panose="02020800000000000000" pitchFamily="18" charset="-128"/>
                <a:ea typeface="HGS明朝B" panose="02020800000000000000" pitchFamily="18" charset="-128"/>
              </a:rPr>
              <a:t>※</a:t>
            </a:r>
            <a:r>
              <a:rPr lang="ja-JP" altLang="en-US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吸込みが激しい下地や表面がフラットなところには、シーラーや</a:t>
            </a:r>
            <a:endParaRPr lang="en-US" altLang="ja-JP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lang="ja-JP" altLang="en-US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　プライマーが必要です。</a:t>
            </a:r>
            <a:endParaRPr kumimoji="1" lang="en-US" altLang="ja-JP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1494" y="25478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281286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+mn-ea"/>
              </a:rPr>
              <a:t>②</a:t>
            </a:r>
            <a:endParaRPr kumimoji="1" lang="en-US" altLang="ja-JP" sz="2000" b="1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367812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エラストコートはコンクリートやモルタルの</a:t>
            </a:r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白華現象を防ぎ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、</a:t>
            </a:r>
            <a:r>
              <a:rPr kumimoji="1"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耐候性、耐久性に優れた効果を発揮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します。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1494" y="3772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403700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+mn-ea"/>
              </a:rPr>
              <a:t>③</a:t>
            </a:r>
            <a:endParaRPr kumimoji="1" lang="en-US" altLang="ja-JP" sz="2000" b="1" dirty="0" smtClean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3608" y="497368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仕上がり</a:t>
            </a:r>
            <a:r>
              <a:rPr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は、</a:t>
            </a:r>
            <a:r>
              <a:rPr kumimoji="1"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ツヤなし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（マットな質感）。骨材が入っていないので既存の壁、パターン、テクスチャーをそのまま生かします。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1494" y="5080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533314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+mn-ea"/>
              </a:rPr>
              <a:t>④</a:t>
            </a:r>
            <a:endParaRPr kumimoji="1" lang="en-US" altLang="ja-JP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0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68752" cy="996739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エラストコートの特長について②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1395933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0.2mm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以下のヘアラインクラックであればカバーできます。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（</a:t>
            </a:r>
            <a:r>
              <a:rPr kumimoji="1" lang="en-US" altLang="ja-JP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0.2mm</a:t>
            </a:r>
            <a:r>
              <a:rPr kumimoji="1" lang="ja-JP" altLang="en-US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以上のクラック補修については、クラックの補修をしてからエラストコートを施工してください。）</a:t>
            </a:r>
            <a:endParaRPr kumimoji="1" lang="en-US" altLang="ja-JP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1494" y="15202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78529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+mn-ea"/>
              </a:rPr>
              <a:t>⑤</a:t>
            </a:r>
            <a:endParaRPr kumimoji="1" lang="en-US" altLang="ja-JP" sz="2000" b="1" dirty="0" smtClean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3174067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弾性性能と通気性能に優れた効果を発揮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。膨れや剥がれのリスクがほとんどありません。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1494" y="32434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50846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+mn-ea"/>
              </a:rPr>
              <a:t>⑥</a:t>
            </a:r>
            <a:endParaRPr kumimoji="1" lang="en-US" altLang="ja-JP" sz="2000" b="1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43608" y="44185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3366FF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カビ、汚れなどに強く</a:t>
            </a:r>
            <a:r>
              <a:rPr lang="ja-JP" altLang="en-US" sz="2400" dirty="0">
                <a:latin typeface="HGS明朝B" panose="02020800000000000000" pitchFamily="18" charset="-128"/>
                <a:ea typeface="HGS明朝B" panose="02020800000000000000" pitchFamily="18" charset="-128"/>
              </a:rPr>
              <a:t>「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きれい</a:t>
            </a:r>
            <a:r>
              <a:rPr lang="ja-JP" altLang="en-US" sz="2400" dirty="0">
                <a:latin typeface="HGS明朝B" panose="02020800000000000000" pitchFamily="18" charset="-128"/>
                <a:ea typeface="HGS明朝B" panose="02020800000000000000" pitchFamily="18" charset="-128"/>
              </a:rPr>
              <a:t>」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が長持ちします。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1494" y="43480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3528" y="461306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latin typeface="+mn-ea"/>
              </a:rPr>
              <a:t>⑦</a:t>
            </a:r>
            <a:endParaRPr kumimoji="1" lang="en-US" altLang="ja-JP" sz="2000" b="1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43608" y="5373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33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撥水効果がある</a:t>
            </a:r>
            <a:r>
              <a:rPr kumimoji="1" lang="ja-JP" altLang="en-US" sz="2400" dirty="0" smtClean="0">
                <a:latin typeface="HGS明朝B" panose="02020800000000000000" pitchFamily="18" charset="-128"/>
                <a:ea typeface="HGS明朝B" panose="02020800000000000000" pitchFamily="18" charset="-128"/>
              </a:rPr>
              <a:t>ため、水洗いが出来て施工後のメンテナンスもらくらく。</a:t>
            </a:r>
            <a:endParaRPr kumimoji="1" lang="en-US" altLang="ja-JP" sz="2400" dirty="0" smtClean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1494" y="54121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特長</a:t>
            </a:r>
            <a:endParaRPr kumimoji="1" lang="en-US" altLang="ja-JP" b="1" dirty="0" smtClean="0">
              <a:latin typeface="+mn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567712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+mn-ea"/>
              </a:rPr>
              <a:t>⑧</a:t>
            </a:r>
            <a:endParaRPr kumimoji="1" lang="en-US" altLang="ja-JP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06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618856" cy="56207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エラストコートの施工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088232" cy="1566174"/>
          </a:xfrm>
        </p:spPr>
      </p:pic>
      <p:pic>
        <p:nvPicPr>
          <p:cNvPr id="22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2736"/>
            <a:ext cx="2088232" cy="1566173"/>
          </a:xfrm>
        </p:spPr>
      </p:pic>
      <p:pic>
        <p:nvPicPr>
          <p:cNvPr id="27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8492"/>
            <a:ext cx="2088232" cy="1566174"/>
          </a:xfrm>
        </p:spPr>
      </p:pic>
      <p:pic>
        <p:nvPicPr>
          <p:cNvPr id="28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24944"/>
            <a:ext cx="2088232" cy="1566174"/>
          </a:xfrm>
        </p:spPr>
      </p:pic>
      <p:pic>
        <p:nvPicPr>
          <p:cNvPr id="29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4944"/>
            <a:ext cx="2088232" cy="1566174"/>
          </a:xfrm>
        </p:spPr>
      </p:pic>
      <p:pic>
        <p:nvPicPr>
          <p:cNvPr id="30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2" y="4892568"/>
            <a:ext cx="2088232" cy="1566174"/>
          </a:xfrm>
        </p:spPr>
      </p:pic>
      <p:pic>
        <p:nvPicPr>
          <p:cNvPr id="33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2088232" cy="1566174"/>
          </a:xfrm>
        </p:spPr>
      </p:pic>
      <p:pic>
        <p:nvPicPr>
          <p:cNvPr id="3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5235979"/>
            <a:ext cx="1764196" cy="1224136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217770" y="259161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施工前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0072" y="25916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洗浄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56376" y="259161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養生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13662" y="4466726"/>
            <a:ext cx="1102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クラック補修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446317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施工１回目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24328" y="446317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施工２回目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09768" y="6419785"/>
            <a:ext cx="63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完成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64288" y="646436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洗浄はこちらがおすすめ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24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69160"/>
            <a:ext cx="2952328" cy="1859140"/>
          </a:xfrm>
        </p:spPr>
      </p:pic>
      <p:sp>
        <p:nvSpPr>
          <p:cNvPr id="25" name="テキスト ボックス 24"/>
          <p:cNvSpPr txBox="1"/>
          <p:nvPr/>
        </p:nvSpPr>
        <p:spPr>
          <a:xfrm>
            <a:off x="6098200" y="6469775"/>
            <a:ext cx="63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１年後</a:t>
            </a:r>
            <a:endParaRPr kumimoji="1" lang="ja-JP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43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23528" y="2287905"/>
            <a:ext cx="5832648" cy="3888432"/>
          </a:xfrm>
          <a:prstGeom prst="roundRect">
            <a:avLst/>
          </a:prstGeom>
          <a:ln w="635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402233"/>
            <a:ext cx="5832648" cy="1226567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solidFill>
                  <a:srgbClr val="00B050"/>
                </a:solidFill>
                <a:latin typeface="+mj-ea"/>
              </a:rPr>
              <a:t>豊富</a:t>
            </a:r>
            <a:r>
              <a:rPr lang="ja-JP" altLang="en-US" dirty="0" smtClean="0">
                <a:solidFill>
                  <a:srgbClr val="00B050"/>
                </a:solidFill>
                <a:latin typeface="+mj-ea"/>
              </a:rPr>
              <a:t>な色揃え。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</a:rPr>
              <a:t/>
            </a:r>
            <a:br>
              <a:rPr lang="en-US" altLang="ja-JP" dirty="0" smtClean="0">
                <a:solidFill>
                  <a:srgbClr val="00B050"/>
                </a:solidFill>
                <a:latin typeface="+mj-ea"/>
              </a:rPr>
            </a:br>
            <a:r>
              <a:rPr lang="ja-JP" altLang="en-US" dirty="0" smtClean="0">
                <a:solidFill>
                  <a:srgbClr val="00B050"/>
                </a:solidFill>
                <a:latin typeface="+mj-ea"/>
              </a:rPr>
              <a:t>ご希望の色を調色</a:t>
            </a:r>
            <a:r>
              <a:rPr lang="ja-JP" altLang="en-US" dirty="0">
                <a:solidFill>
                  <a:srgbClr val="00B050"/>
                </a:solidFill>
                <a:latin typeface="+mj-ea"/>
              </a:rPr>
              <a:t>します。</a:t>
            </a:r>
            <a:endParaRPr kumimoji="1" lang="ja-JP" altLang="en-US" dirty="0">
              <a:solidFill>
                <a:srgbClr val="00B050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2539933"/>
            <a:ext cx="5328592" cy="1728192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◇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エラストコートのベースの色は白です。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400" dirty="0" smtClean="0">
                <a:solidFill>
                  <a:schemeClr val="tx1"/>
                </a:solidFill>
              </a:rPr>
              <a:t>　弊社のブレンドカラーシステムにより、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お好みの色をお作りします。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ja-JP" altLang="en-US" sz="1400" dirty="0" smtClean="0">
                <a:solidFill>
                  <a:schemeClr val="tx1"/>
                </a:solidFill>
              </a:rPr>
              <a:t>　　</a:t>
            </a:r>
            <a:r>
              <a:rPr lang="en-US" altLang="ja-JP" sz="1400" dirty="0" smtClean="0">
                <a:solidFill>
                  <a:schemeClr val="tx1"/>
                </a:solidFill>
              </a:rPr>
              <a:t>※</a:t>
            </a:r>
            <a:r>
              <a:rPr lang="ja-JP" altLang="en-US" sz="1400" dirty="0" smtClean="0">
                <a:solidFill>
                  <a:schemeClr val="tx1"/>
                </a:solidFill>
              </a:rPr>
              <a:t>ケリーモアペイントなら末尾が</a:t>
            </a:r>
            <a:r>
              <a:rPr lang="en-US" altLang="ja-JP" sz="1400" dirty="0" smtClean="0">
                <a:solidFill>
                  <a:schemeClr val="tx1"/>
                </a:solidFill>
              </a:rPr>
              <a:t>1</a:t>
            </a:r>
            <a:r>
              <a:rPr lang="ja-JP" altLang="en-US" sz="1400" dirty="0" smtClean="0">
                <a:solidFill>
                  <a:schemeClr val="tx1"/>
                </a:solidFill>
              </a:rPr>
              <a:t>～</a:t>
            </a:r>
            <a:r>
              <a:rPr lang="en-US" altLang="ja-JP" sz="1400" dirty="0" smtClean="0">
                <a:solidFill>
                  <a:schemeClr val="tx1"/>
                </a:solidFill>
              </a:rPr>
              <a:t>3</a:t>
            </a:r>
            <a:r>
              <a:rPr lang="ja-JP" altLang="en-US" sz="1400" dirty="0" smtClean="0">
                <a:solidFill>
                  <a:schemeClr val="tx1"/>
                </a:solidFill>
              </a:rPr>
              <a:t>まで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67544" y="4196117"/>
            <a:ext cx="568863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◇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エラストコートは基本的に色を撹拌済み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のものとベース、カラーパックに分けて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　現場で撹拌するものと２種類から選択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できます。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3633" r="2490" b="2987"/>
          <a:stretch/>
        </p:blipFill>
        <p:spPr>
          <a:xfrm>
            <a:off x="6372200" y="2125701"/>
            <a:ext cx="2520280" cy="17229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68125"/>
            <a:ext cx="2448272" cy="18362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236296" y="380007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+mn-ea"/>
              </a:rPr>
              <a:t>ブライトン</a:t>
            </a:r>
            <a:r>
              <a:rPr lang="ja-JP" altLang="en-US" sz="1200" dirty="0">
                <a:latin typeface="+mn-ea"/>
              </a:rPr>
              <a:t>カラーパレット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2240" y="6094457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dirty="0" smtClean="0">
                <a:latin typeface="+mn-ea"/>
              </a:rPr>
              <a:t>ケリーモアファンデッキ</a:t>
            </a:r>
            <a:endParaRPr lang="en-US" altLang="ja-JP" sz="1100" dirty="0" smtClean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「</a:t>
            </a:r>
            <a:r>
              <a:rPr kumimoji="1" lang="en-US" altLang="ja-JP" sz="1100" dirty="0" smtClean="0">
                <a:latin typeface="+mn-ea"/>
              </a:rPr>
              <a:t>COLORSTUDIO COLLECTION</a:t>
            </a:r>
            <a:r>
              <a:rPr kumimoji="1" lang="ja-JP" altLang="en-US" sz="1100" dirty="0" smtClean="0">
                <a:latin typeface="+mn-ea"/>
              </a:rPr>
              <a:t>」</a:t>
            </a:r>
            <a:endParaRPr kumimoji="1" lang="ja-JP" altLang="en-US" sz="1100" dirty="0">
              <a:latin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3644" r="50000" b="3431"/>
          <a:stretch/>
        </p:blipFill>
        <p:spPr>
          <a:xfrm>
            <a:off x="7061433" y="349489"/>
            <a:ext cx="1326991" cy="16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4813"/>
            <a:ext cx="3937000" cy="2952750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404813"/>
            <a:ext cx="3937000" cy="2952750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7200" y="3501008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648200" y="3501008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57200" y="3645024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4648200" y="3645024"/>
            <a:ext cx="4038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11" name="コンテンツ プレースホルダー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4602"/>
            <a:ext cx="3888431" cy="2952750"/>
          </a:xfrm>
          <a:prstGeom prst="rect">
            <a:avLst/>
          </a:prstGeom>
        </p:spPr>
      </p:pic>
      <p:pic>
        <p:nvPicPr>
          <p:cNvPr id="12" name="コンテンツ プレースホルダー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515" b="4877"/>
          <a:stretch/>
        </p:blipFill>
        <p:spPr>
          <a:xfrm>
            <a:off x="4699000" y="3644602"/>
            <a:ext cx="3905448" cy="29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1002</TotalTime>
  <Words>506</Words>
  <Application>Microsoft Office PowerPoint</Application>
  <PresentationFormat>画面に合わせる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PowerPoint プレゼンテーション</vt:lpstr>
      <vt:lpstr>エラストコートは新築からリフォームまでおすすめできる仕上げ材です。</vt:lpstr>
      <vt:lpstr>新築と変わらず美しい仕上がり！</vt:lpstr>
      <vt:lpstr>エラストコートは施工が簡単‼</vt:lpstr>
      <vt:lpstr>エラストコートの特長について①</vt:lpstr>
      <vt:lpstr>エラストコートの特長について②</vt:lpstr>
      <vt:lpstr>エラストコートの施工</vt:lpstr>
      <vt:lpstr>豊富な色揃え。 ご希望の色を調色します。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</dc:creator>
  <cp:lastModifiedBy>小林</cp:lastModifiedBy>
  <cp:revision>87</cp:revision>
  <cp:lastPrinted>2014-05-13T00:46:32Z</cp:lastPrinted>
  <dcterms:created xsi:type="dcterms:W3CDTF">2014-05-02T02:39:31Z</dcterms:created>
  <dcterms:modified xsi:type="dcterms:W3CDTF">2015-12-09T06:16:05Z</dcterms:modified>
</cp:coreProperties>
</file>