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8" r:id="rId11"/>
    <p:sldId id="267" r:id="rId12"/>
    <p:sldId id="266" r:id="rId13"/>
    <p:sldId id="269" r:id="rId14"/>
    <p:sldId id="264" r:id="rId15"/>
    <p:sldId id="272" r:id="rId16"/>
    <p:sldId id="270" r:id="rId17"/>
    <p:sldId id="274" r:id="rId1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8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E61DB93C-C083-47BB-A9B3-48A6FE2AA2AC}" type="datetimeFigureOut">
              <a:rPr kumimoji="1" lang="ja-JP" altLang="en-US" smtClean="0"/>
              <a:t>2016/6/15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980FE6E4-7C19-4050-BAC1-53B4F0591B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95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FE6E4-7C19-4050-BAC1-53B4F0591BB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755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22" name="サブタイトル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 smtClean="0"/>
              <a:t>マスター サブタイトルの書式設定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20" name="フッター プレースホルダー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円/楕円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円/楕円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円/楕円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円/楕円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6" name="正方形/長方形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 smtClean="0"/>
              <a:t>マスター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t>6/15/2016</a:t>
            </a:fld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8" name="正方形/長方形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9" name="フローチャート: 処理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フローチャート: 処理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パイ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円/楕円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ドーナ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タイトル プレースホルダー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ja-JP" altLang="en-US" smtClean="0"/>
              <a:t>マスター タイトルの書式設定</a:t>
            </a:r>
            <a:endParaRPr kumimoji="0" lang="en-US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ja-JP" altLang="en-US" smtClean="0"/>
              <a:t>マスター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24" name="日付プレースホルダー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 algn="r" eaLnBrk="1" latinLnBrk="0" hangingPunct="1"/>
            <a:fld id="{54AB02A5-4FE5-49D9-9E24-09F23B90C450}" type="datetimeFigureOut">
              <a:rPr lang="en-US" smtClean="0"/>
              <a:t>6/15/2016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22" name="スライド番号プレースホルダー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5" name="正方形/長方形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1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sz="7300" dirty="0" smtClean="0">
                <a:latin typeface="Bodoni MT" panose="02070603080600020203" pitchFamily="18" charset="0"/>
              </a:rPr>
              <a:t>Cotton Wall</a:t>
            </a:r>
            <a:r>
              <a:rPr kumimoji="1" lang="en-US" altLang="ja-JP" dirty="0" smtClean="0">
                <a:latin typeface="Bodoni MT" panose="02070603080600020203" pitchFamily="18" charset="0"/>
              </a:rPr>
              <a:t/>
            </a:r>
            <a:br>
              <a:rPr kumimoji="1" lang="en-US" altLang="ja-JP" dirty="0" smtClean="0">
                <a:latin typeface="Bodoni MT" panose="02070603080600020203" pitchFamily="18" charset="0"/>
              </a:rPr>
            </a:br>
            <a:r>
              <a:rPr kumimoji="1" lang="ja-JP" altLang="en-US" dirty="0" smtClean="0">
                <a:latin typeface="Bodoni MT" panose="02070603080600020203" pitchFamily="18" charset="0"/>
              </a:rPr>
              <a:t>　　　　　　　　</a:t>
            </a:r>
            <a:r>
              <a:rPr lang="ja-JP" altLang="en-US" sz="3600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コットンウォール</a:t>
            </a:r>
            <a:endParaRPr kumimoji="1" lang="ja-JP" altLang="en-US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270692" y="5937860"/>
            <a:ext cx="3849568" cy="792088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dirty="0" smtClean="0"/>
              <a:t>         </a:t>
            </a:r>
            <a:endParaRPr kumimoji="1" lang="en-US" altLang="ja-JP" dirty="0" smtClean="0"/>
          </a:p>
          <a:p>
            <a:pPr>
              <a:spcBef>
                <a:spcPts val="0"/>
              </a:spcBef>
            </a:pPr>
            <a:r>
              <a:rPr lang="en-US" altLang="ja-JP" dirty="0"/>
              <a:t> </a:t>
            </a:r>
            <a:r>
              <a:rPr lang="en-US" altLang="ja-JP" dirty="0" smtClean="0"/>
              <a:t>          </a:t>
            </a:r>
            <a:r>
              <a:rPr kumimoji="1" lang="ja-JP" altLang="en-US" dirty="0" smtClean="0"/>
              <a:t>ブライトン株式会社</a:t>
            </a:r>
            <a:endParaRPr kumimoji="1" lang="en-US" altLang="ja-JP" dirty="0" smtClean="0"/>
          </a:p>
          <a:p>
            <a:pPr>
              <a:spcBef>
                <a:spcPts val="0"/>
              </a:spcBef>
            </a:pPr>
            <a:r>
              <a:rPr lang="en-US" altLang="ja-JP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       </a:t>
            </a:r>
            <a:r>
              <a:rPr lang="en-US" altLang="ja-JP" sz="1900" dirty="0" smtClean="0">
                <a:latin typeface="ＭＳ 明朝" panose="02020609040205080304" pitchFamily="17" charset="-128"/>
                <a:ea typeface="ＭＳ 明朝" panose="02020609040205080304" pitchFamily="17" charset="-128"/>
              </a:rPr>
              <a:t>http://www.brigh-ton.co.jp</a:t>
            </a:r>
            <a:endParaRPr kumimoji="1" lang="ja-JP" altLang="en-US" sz="19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4664"/>
            <a:ext cx="664464" cy="64312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093296"/>
            <a:ext cx="753808" cy="62523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844" y="1228988"/>
            <a:ext cx="3329220" cy="472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84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498080" cy="65293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 smtClean="0"/>
              <a:t>テクスチャー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02070"/>
            <a:ext cx="3800672" cy="475200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2123728" y="607813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FINE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＜ウェーブ＞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8760"/>
            <a:ext cx="3800672" cy="4752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896272" y="603893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SAND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＜ウェーブ＞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2648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498080" cy="65293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 smtClean="0"/>
              <a:t>テクスチャー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1279194"/>
            <a:ext cx="3800671" cy="475200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2123728" y="60932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FINE </a:t>
            </a:r>
            <a:r>
              <a:rPr kumimoji="1" lang="ja-JP" altLang="en-US" dirty="0" smtClean="0"/>
              <a:t>＜マーブル＞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" t="18934" r="48600"/>
          <a:stretch/>
        </p:blipFill>
        <p:spPr>
          <a:xfrm>
            <a:off x="5154896" y="1268760"/>
            <a:ext cx="3806995" cy="4752000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580112" y="610964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FINE</a:t>
            </a:r>
            <a:r>
              <a:rPr kumimoji="1" lang="ja-JP" altLang="en-US" dirty="0" smtClean="0"/>
              <a:t>＋エンジェルタッチ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0939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498080" cy="70609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 smtClean="0"/>
              <a:t>テクスチャー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3800671" cy="4752000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1835696" y="6001320"/>
            <a:ext cx="242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FINE </a:t>
            </a:r>
            <a:r>
              <a:rPr kumimoji="1" lang="ja-JP" altLang="en-US" dirty="0" smtClean="0"/>
              <a:t>＜ブラッシュ＞</a:t>
            </a:r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49320"/>
            <a:ext cx="3800671" cy="4752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824263" y="60195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FINE </a:t>
            </a:r>
            <a:r>
              <a:rPr kumimoji="1" lang="ja-JP" altLang="en-US" dirty="0" smtClean="0"/>
              <a:t>＜スカッシュ＞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2648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498080" cy="72008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 smtClean="0"/>
              <a:t>テクスチャー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835696" y="600922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FINE</a:t>
            </a:r>
            <a:r>
              <a:rPr kumimoji="1" lang="ja-JP" altLang="en-US" dirty="0" smtClean="0"/>
              <a:t>＋砂</a:t>
            </a:r>
            <a:r>
              <a:rPr kumimoji="1" lang="ja-JP" altLang="en-US" dirty="0"/>
              <a:t>＜</a:t>
            </a:r>
            <a:r>
              <a:rPr kumimoji="1" lang="ja-JP" altLang="en-US" dirty="0" smtClean="0"/>
              <a:t>ロール＞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36232" y="600922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FINE</a:t>
            </a:r>
            <a:r>
              <a:rPr kumimoji="1" lang="ja-JP" altLang="en-US" dirty="0"/>
              <a:t>＋砂＜</a:t>
            </a:r>
            <a:r>
              <a:rPr kumimoji="1" lang="ja-JP" altLang="en-US" dirty="0" smtClean="0"/>
              <a:t>トラバーチン＞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53888"/>
            <a:ext cx="3800672" cy="4752000"/>
          </a:xfrm>
          <a:prstGeom prst="rect">
            <a:avLst/>
          </a:prstGeom>
        </p:spPr>
      </p:pic>
      <p:pic>
        <p:nvPicPr>
          <p:cNvPr id="12" name="コンテンツ プレースホルダー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53888"/>
            <a:ext cx="3800671" cy="4752000"/>
          </a:xfrm>
        </p:spPr>
      </p:pic>
    </p:spTree>
    <p:extLst>
      <p:ext uri="{BB962C8B-B14F-4D97-AF65-F5344CB8AC3E}">
        <p14:creationId xmlns:p14="http://schemas.microsoft.com/office/powerpoint/2010/main" val="3017405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 smtClean="0"/>
              <a:t>施工例写真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3038" y="2492713"/>
            <a:ext cx="4496820" cy="3358736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0" r="5875"/>
          <a:stretch/>
        </p:blipFill>
        <p:spPr>
          <a:xfrm rot="5400000">
            <a:off x="811196" y="2509284"/>
            <a:ext cx="456928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12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施工例写真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11481"/>
            <a:ext cx="6768752" cy="5076564"/>
          </a:xfrm>
        </p:spPr>
      </p:pic>
    </p:spTree>
    <p:extLst>
      <p:ext uri="{BB962C8B-B14F-4D97-AF65-F5344CB8AC3E}">
        <p14:creationId xmlns:p14="http://schemas.microsoft.com/office/powerpoint/2010/main" val="53932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施工例写真</a:t>
            </a:r>
            <a:endParaRPr kumimoji="1" lang="ja-JP" altLang="en-US" dirty="0"/>
          </a:p>
        </p:txBody>
      </p:sp>
      <p:pic>
        <p:nvPicPr>
          <p:cNvPr id="5" name="コンテンツ プレースホルダー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511481"/>
            <a:ext cx="6768752" cy="5076564"/>
          </a:xfrm>
        </p:spPr>
      </p:pic>
    </p:spTree>
    <p:extLst>
      <p:ext uri="{BB962C8B-B14F-4D97-AF65-F5344CB8AC3E}">
        <p14:creationId xmlns:p14="http://schemas.microsoft.com/office/powerpoint/2010/main" val="709576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</p:spPr>
        <p:txBody>
          <a:bodyPr/>
          <a:lstStyle/>
          <a:p>
            <a:pPr algn="ctr"/>
            <a:r>
              <a:rPr kumimoji="1" lang="ja-JP" altLang="en-US" dirty="0" smtClean="0"/>
              <a:t>施工例写真</a:t>
            </a:r>
            <a:endParaRPr kumimoji="1" lang="ja-JP" altLang="en-US" dirty="0"/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1447800"/>
            <a:ext cx="6400800" cy="4800600"/>
          </a:xfrm>
        </p:spPr>
      </p:pic>
    </p:spTree>
    <p:extLst>
      <p:ext uri="{BB962C8B-B14F-4D97-AF65-F5344CB8AC3E}">
        <p14:creationId xmlns:p14="http://schemas.microsoft.com/office/powerpoint/2010/main" val="26690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dirty="0" smtClean="0">
                <a:latin typeface="Bodoni MT" panose="02070603080600020203" pitchFamily="18" charset="0"/>
              </a:rPr>
              <a:t>Cotton Wall</a:t>
            </a:r>
            <a:r>
              <a:rPr kumimoji="1" lang="ja-JP" altLang="en-US" dirty="0" smtClean="0"/>
              <a:t>の魅力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35608" y="1447800"/>
            <a:ext cx="7498080" cy="500553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kumimoji="1" lang="ja-JP" altLang="en-US" sz="2800" u="sng" dirty="0" smtClean="0"/>
              <a:t>天然素材</a:t>
            </a:r>
            <a:endParaRPr kumimoji="1" lang="en-US" altLang="ja-JP" sz="2800" u="sng" dirty="0" smtClean="0"/>
          </a:p>
          <a:p>
            <a:pPr marL="82296" indent="0">
              <a:buNone/>
            </a:pPr>
            <a:endParaRPr lang="en-US" altLang="ja-JP" sz="2000" u="sng" dirty="0" smtClean="0"/>
          </a:p>
          <a:p>
            <a:pPr marL="596646" indent="-514350">
              <a:buFont typeface="+mj-lt"/>
              <a:buAutoNum type="arabicPeriod"/>
            </a:pPr>
            <a:r>
              <a:rPr lang="ja-JP" altLang="en-US" sz="2600" dirty="0" smtClean="0"/>
              <a:t>アクリル</a:t>
            </a:r>
            <a:r>
              <a:rPr lang="en-US" altLang="ja-JP" sz="2600" dirty="0" smtClean="0"/>
              <a:t>100</a:t>
            </a:r>
            <a:r>
              <a:rPr lang="ja-JP" altLang="en-US" sz="2600" dirty="0" smtClean="0"/>
              <a:t>％のコットンウォールは高耐久性で高性能、さらに安全性も高い製品です。</a:t>
            </a:r>
            <a:endParaRPr lang="en-US" altLang="ja-JP" sz="2600" dirty="0" smtClean="0"/>
          </a:p>
          <a:p>
            <a:pPr marL="596646" indent="-514350">
              <a:buFont typeface="+mj-lt"/>
              <a:buAutoNum type="arabicPeriod"/>
            </a:pPr>
            <a:r>
              <a:rPr lang="ja-JP" altLang="en-US" sz="2600" dirty="0" smtClean="0"/>
              <a:t>コットンウォールは人体に害を及ぼす発がん性</a:t>
            </a:r>
            <a:r>
              <a:rPr lang="ja-JP" altLang="en-US" sz="2600" dirty="0" smtClean="0"/>
              <a:t>物質や</a:t>
            </a:r>
            <a:r>
              <a:rPr kumimoji="1" lang="ja-JP" altLang="en-US" sz="2600" dirty="0" smtClean="0"/>
              <a:t>揮発性</a:t>
            </a:r>
            <a:r>
              <a:rPr kumimoji="1" lang="ja-JP" altLang="en-US" sz="2600" dirty="0" smtClean="0"/>
              <a:t>有機溶剤を一切使用して</a:t>
            </a:r>
            <a:r>
              <a:rPr lang="ja-JP" altLang="en-US" sz="2600" dirty="0" smtClean="0"/>
              <a:t>おりません。アクリルは安全な物質であると証明されています。</a:t>
            </a:r>
            <a:endParaRPr kumimoji="1" lang="en-US" altLang="ja-JP" sz="2600" dirty="0" smtClean="0"/>
          </a:p>
          <a:p>
            <a:pPr marL="596646" indent="-514350">
              <a:buFont typeface="+mj-lt"/>
              <a:buAutoNum type="arabicPeriod"/>
            </a:pPr>
            <a:r>
              <a:rPr lang="ja-JP" altLang="en-US" sz="2600" dirty="0" smtClean="0"/>
              <a:t>アクリルは皮膜が強く耐久性・耐候性に優れているため、塗料などの</a:t>
            </a:r>
            <a:r>
              <a:rPr lang="ja-JP" altLang="en-US" sz="2600" dirty="0" smtClean="0"/>
              <a:t>仕上材</a:t>
            </a:r>
            <a:r>
              <a:rPr lang="ja-JP" altLang="en-US" sz="2600" dirty="0" smtClean="0"/>
              <a:t>に多く使われています。　</a:t>
            </a:r>
            <a:endParaRPr lang="en-US" altLang="ja-JP" sz="2600" dirty="0" smtClean="0"/>
          </a:p>
          <a:p>
            <a:pPr marL="82296" indent="0">
              <a:buNone/>
            </a:pP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412115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i="1" dirty="0" smtClean="0"/>
              <a:t>Elasticity</a:t>
            </a:r>
            <a:r>
              <a:rPr kumimoji="1" lang="en-US" altLang="ja-JP" dirty="0" smtClean="0"/>
              <a:t> 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sz="3100" dirty="0" smtClean="0"/>
              <a:t>柔らかく心地よい、驚異の弾性性能</a:t>
            </a:r>
            <a:endParaRPr kumimoji="1" lang="ja-JP" altLang="en-US" sz="31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35608" y="1268760"/>
            <a:ext cx="7498080" cy="3096344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endParaRPr kumimoji="1" lang="en-US" altLang="ja-JP" sz="2000" dirty="0" smtClean="0"/>
          </a:p>
          <a:p>
            <a:r>
              <a:rPr lang="ja-JP" altLang="en-US" sz="3000" u="sng" dirty="0"/>
              <a:t>高弾性</a:t>
            </a:r>
            <a:endParaRPr lang="en-US" altLang="ja-JP" sz="3000" u="sng" dirty="0" smtClean="0"/>
          </a:p>
          <a:p>
            <a:pPr marL="82296" indent="0">
              <a:lnSpc>
                <a:spcPct val="110000"/>
              </a:lnSpc>
              <a:buNone/>
            </a:pPr>
            <a:r>
              <a:rPr lang="ja-JP" altLang="en-US" sz="2500" dirty="0" smtClean="0"/>
              <a:t>　</a:t>
            </a:r>
            <a:r>
              <a:rPr lang="ja-JP" altLang="en-US" sz="2400" dirty="0" smtClean="0"/>
              <a:t>スタッコラーストの地震にも強いその実績を引き継</a:t>
            </a:r>
            <a:r>
              <a:rPr lang="ja-JP" altLang="en-US" sz="2400" dirty="0" err="1" smtClean="0"/>
              <a:t>い</a:t>
            </a:r>
            <a:endParaRPr lang="en-US" altLang="ja-JP" sz="2400" dirty="0" smtClean="0"/>
          </a:p>
          <a:p>
            <a:pPr marL="82296" indent="0">
              <a:lnSpc>
                <a:spcPct val="110000"/>
              </a:lnSpc>
              <a:buNone/>
            </a:pPr>
            <a:r>
              <a:rPr lang="ja-JP" altLang="en-US" sz="2400" dirty="0"/>
              <a:t>　</a:t>
            </a:r>
            <a:r>
              <a:rPr lang="ja-JP" altLang="en-US" sz="2400" dirty="0" err="1" smtClean="0"/>
              <a:t>だ</a:t>
            </a:r>
            <a:r>
              <a:rPr lang="ja-JP" altLang="en-US" sz="2400" dirty="0" smtClean="0"/>
              <a:t>コットンウォールの弾性性能はさらに上を実現。</a:t>
            </a:r>
            <a:endParaRPr lang="en-US" altLang="ja-JP" sz="2400" dirty="0" smtClean="0"/>
          </a:p>
          <a:p>
            <a:pPr marL="82296" indent="0">
              <a:lnSpc>
                <a:spcPct val="110000"/>
              </a:lnSpc>
              <a:buNone/>
            </a:pPr>
            <a:r>
              <a:rPr lang="ja-JP" altLang="en-US" sz="2400" dirty="0" smtClean="0"/>
              <a:t>　モルタル、コンクリート、セメントボード、プラス</a:t>
            </a:r>
            <a:endParaRPr lang="en-US" altLang="ja-JP" sz="2400" dirty="0" smtClean="0"/>
          </a:p>
          <a:p>
            <a:pPr marL="82296" indent="0">
              <a:lnSpc>
                <a:spcPct val="110000"/>
              </a:lnSpc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ターボードなどあらゆる下地に施工が可能。</a:t>
            </a:r>
            <a:r>
              <a:rPr lang="en-US" altLang="ja-JP" sz="2400" dirty="0" smtClean="0"/>
              <a:t>ALC</a:t>
            </a:r>
            <a:r>
              <a:rPr lang="ja-JP" altLang="en-US" sz="2400" dirty="0" smtClean="0"/>
              <a:t>板</a:t>
            </a:r>
            <a:endParaRPr lang="en-US" altLang="ja-JP" sz="2400" dirty="0" smtClean="0"/>
          </a:p>
          <a:p>
            <a:pPr marL="82296" indent="0">
              <a:lnSpc>
                <a:spcPct val="110000"/>
              </a:lnSpc>
              <a:buNone/>
            </a:pPr>
            <a:r>
              <a:rPr lang="ja-JP" altLang="en-US" sz="2400" dirty="0" smtClean="0"/>
              <a:t>　の目地無し大壁も美しく仕上げます。</a:t>
            </a:r>
            <a:endParaRPr kumimoji="1" lang="ja-JP" altLang="en-US" sz="2400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435608" y="3861048"/>
            <a:ext cx="7498080" cy="280831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endParaRPr lang="en-US" altLang="ja-JP" sz="2000" dirty="0" smtClean="0"/>
          </a:p>
          <a:p>
            <a:r>
              <a:rPr lang="ja-JP" altLang="en-US" sz="2800" u="sng" dirty="0" smtClean="0"/>
              <a:t>透湿性</a:t>
            </a:r>
            <a:endParaRPr lang="en-US" altLang="ja-JP" sz="2800" u="sng" dirty="0" smtClean="0"/>
          </a:p>
          <a:p>
            <a:pPr marL="82296" indent="0">
              <a:lnSpc>
                <a:spcPct val="110000"/>
              </a:lnSpc>
              <a:buFont typeface="Wingdings 2"/>
              <a:buNone/>
            </a:pPr>
            <a:r>
              <a:rPr lang="ja-JP" altLang="en-US" sz="2300" dirty="0" smtClean="0"/>
              <a:t>　</a:t>
            </a:r>
            <a:r>
              <a:rPr lang="ja-JP" altLang="en-US" sz="2200" dirty="0" smtClean="0"/>
              <a:t>弾性があると通気性が</a:t>
            </a:r>
            <a:r>
              <a:rPr lang="ja-JP" altLang="en-US" sz="2200" dirty="0" smtClean="0"/>
              <a:t>失われ膨れを</a:t>
            </a:r>
            <a:r>
              <a:rPr lang="ja-JP" altLang="en-US" sz="2200" dirty="0" smtClean="0"/>
              <a:t>起こすリスクが</a:t>
            </a:r>
            <a:endParaRPr lang="en-US" altLang="ja-JP" sz="2200" dirty="0" smtClean="0"/>
          </a:p>
          <a:p>
            <a:pPr marL="82296" indent="0">
              <a:lnSpc>
                <a:spcPct val="110000"/>
              </a:lnSpc>
              <a:buFont typeface="Wingdings 2"/>
              <a:buNone/>
            </a:pPr>
            <a:r>
              <a:rPr lang="ja-JP" altLang="en-US" sz="2200" dirty="0"/>
              <a:t>　</a:t>
            </a:r>
            <a:r>
              <a:rPr lang="ja-JP" altLang="en-US" sz="2200" dirty="0" smtClean="0"/>
              <a:t>強くなります。しかしコットンウォールは通気性にも</a:t>
            </a:r>
            <a:endParaRPr lang="en-US" altLang="ja-JP" sz="2200" dirty="0" smtClean="0"/>
          </a:p>
          <a:p>
            <a:pPr marL="82296" indent="0">
              <a:lnSpc>
                <a:spcPct val="110000"/>
              </a:lnSpc>
              <a:buFont typeface="Wingdings 2"/>
              <a:buNone/>
            </a:pPr>
            <a:r>
              <a:rPr lang="ja-JP" altLang="en-US" sz="2200" dirty="0"/>
              <a:t>　</a:t>
            </a:r>
            <a:r>
              <a:rPr lang="ja-JP" altLang="en-US" sz="2200" dirty="0" smtClean="0"/>
              <a:t>優れ、透湿性があるため雪国でもたくさんの</a:t>
            </a:r>
            <a:r>
              <a:rPr lang="ja-JP" altLang="en-US" sz="2200" dirty="0" err="1" smtClean="0"/>
              <a:t>実績があ</a:t>
            </a:r>
            <a:endParaRPr lang="en-US" altLang="ja-JP" sz="2200" dirty="0" smtClean="0"/>
          </a:p>
          <a:p>
            <a:pPr marL="82296" indent="0">
              <a:lnSpc>
                <a:spcPct val="110000"/>
              </a:lnSpc>
              <a:buFont typeface="Wingdings 2"/>
              <a:buNone/>
            </a:pPr>
            <a:r>
              <a:rPr lang="ja-JP" altLang="en-US" sz="2200" dirty="0"/>
              <a:t>　</a:t>
            </a:r>
            <a:r>
              <a:rPr lang="ja-JP" altLang="en-US" sz="2200" dirty="0" smtClean="0"/>
              <a:t>ります。</a:t>
            </a:r>
            <a:endParaRPr lang="en-US" altLang="ja-JP" sz="2200" dirty="0" smtClean="0"/>
          </a:p>
          <a:p>
            <a:pPr marL="82296" indent="0">
              <a:buFont typeface="Wingdings 2"/>
              <a:buNone/>
            </a:pPr>
            <a:endParaRPr lang="en-US" altLang="ja-JP" sz="2000" dirty="0" smtClean="0"/>
          </a:p>
          <a:p>
            <a:endParaRPr lang="en-US" altLang="ja-JP" sz="2000" dirty="0" smtClean="0"/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8503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i="1" dirty="0" smtClean="0"/>
              <a:t>Durability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3100" dirty="0" smtClean="0"/>
              <a:t>タフな素材でロングライフ</a:t>
            </a:r>
            <a:endParaRPr kumimoji="1" lang="ja-JP" altLang="en-US" sz="31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1640" y="1447800"/>
            <a:ext cx="7602048" cy="5149552"/>
          </a:xfrm>
        </p:spPr>
        <p:txBody>
          <a:bodyPr>
            <a:normAutofit/>
          </a:bodyPr>
          <a:lstStyle/>
          <a:p>
            <a:pPr marL="82296" indent="0">
              <a:buNone/>
            </a:pPr>
            <a:endParaRPr lang="en-US" altLang="ja-JP" dirty="0"/>
          </a:p>
          <a:p>
            <a:r>
              <a:rPr kumimoji="1" lang="ja-JP" altLang="en-US" sz="2400" dirty="0" smtClean="0"/>
              <a:t>着色に使われるのは天然の鉱物質から</a:t>
            </a:r>
            <a:r>
              <a:rPr kumimoji="1" lang="ja-JP" altLang="en-US" sz="2400" dirty="0" smtClean="0"/>
              <a:t>成る顔料</a:t>
            </a:r>
            <a:endParaRPr kumimoji="1"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➔耐候性の高さが特長で、色あせや変色のリスクが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少ない</a:t>
            </a:r>
            <a:endParaRPr lang="en-US" altLang="ja-JP" sz="2400" dirty="0" smtClean="0"/>
          </a:p>
          <a:p>
            <a:pPr marL="82296" indent="0">
              <a:buNone/>
            </a:pPr>
            <a:endParaRPr lang="en-US" altLang="ja-JP" sz="2400" dirty="0" smtClean="0"/>
          </a:p>
          <a:p>
            <a:r>
              <a:rPr kumimoji="1" lang="ja-JP" altLang="en-US" sz="2400" dirty="0" smtClean="0"/>
              <a:t>室内外問わず幅広い環境で効果を発揮</a:t>
            </a:r>
            <a:endParaRPr kumimoji="1" lang="en-US" altLang="ja-JP" sz="2400" dirty="0" smtClean="0"/>
          </a:p>
          <a:p>
            <a:endParaRPr kumimoji="1" lang="en-US" altLang="ja-JP" sz="2400" dirty="0" smtClean="0"/>
          </a:p>
          <a:p>
            <a:r>
              <a:rPr lang="ja-JP" altLang="en-US" sz="2400" dirty="0" smtClean="0"/>
              <a:t>皮膜が強く丈夫で長持ち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 ➔厳しい自然環境にも強く、北海道から沖縄</a:t>
            </a:r>
            <a:r>
              <a:rPr lang="ja-JP" altLang="en-US" sz="2400" dirty="0" smtClean="0"/>
              <a:t>まで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 smtClean="0"/>
              <a:t>　　ロングスパンで</a:t>
            </a:r>
            <a:r>
              <a:rPr lang="ja-JP" altLang="en-US" sz="2400" dirty="0"/>
              <a:t>のメンテナンスが可能</a:t>
            </a:r>
            <a:r>
              <a:rPr lang="ja-JP" altLang="en-US" sz="2400" dirty="0" smtClean="0"/>
              <a:t>。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水洗いも</a:t>
            </a:r>
            <a:r>
              <a:rPr lang="en-US" altLang="ja-JP" sz="2400" dirty="0" smtClean="0"/>
              <a:t>OK</a:t>
            </a:r>
          </a:p>
        </p:txBody>
      </p:sp>
    </p:spTree>
    <p:extLst>
      <p:ext uri="{BB962C8B-B14F-4D97-AF65-F5344CB8AC3E}">
        <p14:creationId xmlns:p14="http://schemas.microsoft.com/office/powerpoint/2010/main" val="961826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i="1" dirty="0" smtClean="0"/>
              <a:t>Eco-friendly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3100" dirty="0" smtClean="0"/>
              <a:t>環境に優しく、家族もペットも安心</a:t>
            </a:r>
            <a:endParaRPr kumimoji="1" lang="ja-JP" altLang="en-US" sz="31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435608" y="1412776"/>
            <a:ext cx="7498080" cy="5040560"/>
          </a:xfrm>
        </p:spPr>
        <p:txBody>
          <a:bodyPr>
            <a:normAutofit lnSpcReduction="10000"/>
          </a:bodyPr>
          <a:lstStyle/>
          <a:p>
            <a:endParaRPr kumimoji="1" lang="en-US" altLang="ja-JP" dirty="0" smtClean="0"/>
          </a:p>
          <a:p>
            <a:r>
              <a:rPr kumimoji="1" lang="ja-JP" altLang="en-US" sz="2400" dirty="0" smtClean="0"/>
              <a:t>天然アクリル</a:t>
            </a:r>
            <a:r>
              <a:rPr kumimoji="1" lang="en-US" altLang="ja-JP" sz="2400" dirty="0" smtClean="0"/>
              <a:t>100</a:t>
            </a:r>
            <a:r>
              <a:rPr kumimoji="1" lang="ja-JP" altLang="en-US" sz="2400" dirty="0" smtClean="0"/>
              <a:t>％</a:t>
            </a:r>
            <a:endParaRPr kumimoji="1"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 ➔日本</a:t>
            </a:r>
            <a:r>
              <a:rPr lang="ja-JP" altLang="en-US" sz="2400" dirty="0" smtClean="0"/>
              <a:t>よりも厳しい北米の規制物質基準もクリア</a:t>
            </a:r>
            <a:endParaRPr kumimoji="1" lang="en-US" altLang="ja-JP" sz="2400" dirty="0" smtClean="0"/>
          </a:p>
          <a:p>
            <a:endParaRPr lang="en-US" altLang="ja-JP" sz="2400" dirty="0"/>
          </a:p>
          <a:p>
            <a:r>
              <a:rPr lang="ja-JP" altLang="en-US" sz="2400" dirty="0" smtClean="0"/>
              <a:t>エコ建材</a:t>
            </a:r>
            <a:r>
              <a:rPr lang="ja-JP" altLang="en-US" sz="2400" dirty="0"/>
              <a:t>　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 smtClean="0"/>
              <a:t> 　➔</a:t>
            </a:r>
            <a:r>
              <a:rPr kumimoji="1" lang="ja-JP" altLang="en-US" sz="2400" dirty="0" smtClean="0"/>
              <a:t>揮発性有機溶剤、酢酸ビニール、塩化ビニール</a:t>
            </a:r>
            <a:endParaRPr kumimoji="1" lang="en-US" altLang="ja-JP" sz="2400" dirty="0" smtClean="0"/>
          </a:p>
          <a:p>
            <a:pPr marL="82296" indent="0">
              <a:buNone/>
            </a:pPr>
            <a:r>
              <a:rPr kumimoji="1" lang="ja-JP" altLang="en-US" sz="2400" dirty="0" smtClean="0"/>
              <a:t>　を</a:t>
            </a:r>
            <a:r>
              <a:rPr kumimoji="1" lang="ja-JP" altLang="en-US" sz="2400" dirty="0" smtClean="0"/>
              <a:t>含まず人間にもペットにも安心。</a:t>
            </a:r>
            <a:endParaRPr kumimoji="1" lang="en-US" altLang="ja-JP" sz="2400" dirty="0" smtClean="0"/>
          </a:p>
          <a:p>
            <a:endParaRPr lang="en-US" altLang="ja-JP" sz="2400" dirty="0"/>
          </a:p>
          <a:p>
            <a:r>
              <a:rPr kumimoji="1" lang="ja-JP" altLang="en-US" sz="2400" dirty="0" smtClean="0"/>
              <a:t>発がん性のない安全な素材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施工中や施工後のニオイが気にならない上に、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タバコやペットなどのニオイもつきにくい優れた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 smtClean="0"/>
              <a:t>　仕上げ材です。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23779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i="1" dirty="0" smtClean="0"/>
              <a:t>All-round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3100" dirty="0" smtClean="0"/>
              <a:t>多種多様な下地で活躍</a:t>
            </a:r>
            <a:endParaRPr kumimoji="1" lang="ja-JP" altLang="en-US" sz="31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  <a:p>
            <a:r>
              <a:rPr lang="ja-JP" altLang="en-US" sz="2400" dirty="0" smtClean="0"/>
              <a:t>施工可能下地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 smtClean="0"/>
              <a:t>　➔</a:t>
            </a:r>
            <a:r>
              <a:rPr kumimoji="1" lang="ja-JP" altLang="en-US" sz="2400" dirty="0" smtClean="0"/>
              <a:t>コンクリート、モルタル、鉄板、樹脂、木部</a:t>
            </a:r>
            <a:r>
              <a:rPr kumimoji="1" lang="ja-JP" altLang="en-US" sz="2400" dirty="0" smtClean="0"/>
              <a:t>、</a:t>
            </a:r>
            <a:endParaRPr kumimoji="1" lang="en-US" altLang="ja-JP" sz="2400" dirty="0" smtClean="0"/>
          </a:p>
          <a:p>
            <a:pPr marL="82296" indent="0">
              <a:buNone/>
            </a:pPr>
            <a:r>
              <a:rPr kumimoji="1" lang="ja-JP" altLang="en-US" sz="2400" dirty="0" smtClean="0"/>
              <a:t>　石膏ボード</a:t>
            </a:r>
            <a:r>
              <a:rPr kumimoji="1" lang="en-US" altLang="ja-JP" sz="2400" dirty="0" smtClean="0"/>
              <a:t>ALC</a:t>
            </a:r>
            <a:r>
              <a:rPr kumimoji="1" lang="ja-JP" altLang="en-US" sz="2400" dirty="0" smtClean="0"/>
              <a:t>板、セメントボード、</a:t>
            </a:r>
            <a:r>
              <a:rPr kumimoji="1" lang="ja-JP" altLang="en-US" sz="2400" dirty="0" smtClean="0"/>
              <a:t>ケイカル板</a:t>
            </a:r>
            <a:endParaRPr kumimoji="1" lang="en-US" altLang="ja-JP" sz="2400" dirty="0" smtClean="0"/>
          </a:p>
          <a:p>
            <a:pPr marL="82296" indent="0">
              <a:buNone/>
            </a:pPr>
            <a:r>
              <a:rPr kumimoji="1" lang="ja-JP" altLang="en-US" sz="2400" dirty="0" smtClean="0"/>
              <a:t>　など</a:t>
            </a:r>
            <a:r>
              <a:rPr kumimoji="1" lang="ja-JP" altLang="en-US" sz="2400" dirty="0" smtClean="0"/>
              <a:t>。</a:t>
            </a:r>
            <a:r>
              <a:rPr lang="ja-JP" altLang="en-US" sz="2400" dirty="0" smtClean="0"/>
              <a:t>あらゆる下地</a:t>
            </a:r>
            <a:r>
              <a:rPr lang="ja-JP" altLang="en-US" sz="2400" dirty="0" smtClean="0"/>
              <a:t>や内装</a:t>
            </a:r>
            <a:r>
              <a:rPr lang="ja-JP" altLang="en-US" sz="2400" dirty="0" smtClean="0"/>
              <a:t>、大壁にも対応</a:t>
            </a:r>
            <a:endParaRPr kumimoji="1" lang="en-US" altLang="ja-JP" sz="2400" dirty="0" smtClean="0"/>
          </a:p>
          <a:p>
            <a:pPr marL="82296" indent="0">
              <a:buNone/>
            </a:pPr>
            <a:endParaRPr lang="en-US" altLang="ja-JP" sz="2000" dirty="0"/>
          </a:p>
          <a:p>
            <a:r>
              <a:rPr kumimoji="1" lang="ja-JP" altLang="en-US" sz="2400" dirty="0" smtClean="0"/>
              <a:t>通常の塗材と比べて施工性が高い</a:t>
            </a:r>
            <a:endParaRPr kumimoji="1" lang="en-US" altLang="ja-JP" sz="2400" dirty="0" smtClean="0"/>
          </a:p>
          <a:p>
            <a:pPr marL="82296" indent="0">
              <a:buNone/>
            </a:pPr>
            <a:r>
              <a:rPr lang="ja-JP" altLang="en-US" sz="2400" dirty="0" smtClean="0"/>
              <a:t>　➔</a:t>
            </a:r>
            <a:r>
              <a:rPr lang="ja-JP" altLang="en-US" sz="2400" dirty="0"/>
              <a:t>下塗り</a:t>
            </a:r>
            <a:r>
              <a:rPr lang="ja-JP" altLang="en-US" sz="2400" dirty="0" smtClean="0"/>
              <a:t>に仕上げと同色のプライマーを使用</a:t>
            </a:r>
            <a:r>
              <a:rPr lang="ja-JP" altLang="en-US" sz="2400" dirty="0" smtClean="0"/>
              <a:t>する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こと</a:t>
            </a:r>
            <a:r>
              <a:rPr lang="ja-JP" altLang="en-US" sz="2400" dirty="0" smtClean="0"/>
              <a:t>で</a:t>
            </a:r>
            <a:r>
              <a:rPr lang="ja-JP" altLang="en-US" sz="2400" dirty="0" smtClean="0"/>
              <a:t>、仕上材</a:t>
            </a:r>
            <a:r>
              <a:rPr lang="ja-JP" altLang="en-US" sz="2400" dirty="0" smtClean="0"/>
              <a:t>は一度塗りで</a:t>
            </a:r>
            <a:r>
              <a:rPr lang="en-US" altLang="ja-JP" sz="2400" dirty="0" smtClean="0"/>
              <a:t>OK</a:t>
            </a:r>
            <a:r>
              <a:rPr lang="ja-JP" altLang="en-US" sz="2400" dirty="0" err="1" smtClean="0"/>
              <a:t>。</a:t>
            </a:r>
            <a:r>
              <a:rPr lang="ja-JP" altLang="en-US" sz="2400" dirty="0"/>
              <a:t>経済面</a:t>
            </a:r>
            <a:r>
              <a:rPr lang="ja-JP" altLang="en-US" sz="2400" dirty="0" smtClean="0"/>
              <a:t>でも</a:t>
            </a:r>
            <a:endParaRPr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コストパフォーマンスを</a:t>
            </a:r>
            <a:r>
              <a:rPr lang="ja-JP" altLang="en-US" sz="2400" dirty="0" smtClean="0"/>
              <a:t>実現。</a:t>
            </a:r>
            <a:endParaRPr lang="en-US" altLang="ja-JP" sz="2400" dirty="0" smtClean="0"/>
          </a:p>
          <a:p>
            <a:pPr marL="82296" indent="0">
              <a:buNone/>
            </a:pPr>
            <a:endParaRPr kumimoji="1" lang="en-US" altLang="ja-JP" sz="2400" dirty="0"/>
          </a:p>
          <a:p>
            <a:pPr marL="82296" indent="0">
              <a:buNone/>
            </a:pPr>
            <a:endParaRPr kumimoji="1" lang="en-US" altLang="ja-JP" sz="2400" dirty="0" smtClean="0"/>
          </a:p>
          <a:p>
            <a:pPr marL="82296" indent="0">
              <a:buNone/>
            </a:pP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88927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en-US" altLang="ja-JP" i="1" dirty="0" smtClean="0"/>
              <a:t>Texture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2700" dirty="0" smtClean="0"/>
              <a:t>天然素材が生み出す自然な風合</a:t>
            </a:r>
            <a:endParaRPr kumimoji="1" lang="ja-JP" altLang="en-US" sz="27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r>
              <a:rPr kumimoji="1" lang="ja-JP" altLang="en-US" sz="2400" dirty="0" smtClean="0"/>
              <a:t>和・洋風からアンティークまで様々な表情を演出</a:t>
            </a:r>
            <a:endParaRPr kumimoji="1" lang="en-US" altLang="ja-JP" sz="2400" dirty="0" smtClean="0"/>
          </a:p>
          <a:p>
            <a:endParaRPr lang="en-US" altLang="ja-JP" sz="2400" dirty="0"/>
          </a:p>
          <a:p>
            <a:r>
              <a:rPr kumimoji="1" lang="ja-JP" altLang="en-US" sz="2400" dirty="0" smtClean="0"/>
              <a:t>ベーシック（吹付）、スムーズ、ランダム</a:t>
            </a:r>
            <a:r>
              <a:rPr kumimoji="1" lang="ja-JP" altLang="en-US" sz="2400" dirty="0" smtClean="0"/>
              <a:t>、</a:t>
            </a:r>
            <a:endParaRPr kumimoji="1"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</a:t>
            </a:r>
            <a:r>
              <a:rPr kumimoji="1" lang="ja-JP" altLang="en-US" sz="2400" dirty="0" smtClean="0"/>
              <a:t>ブラッシュ</a:t>
            </a:r>
            <a:r>
              <a:rPr kumimoji="1" lang="ja-JP" altLang="en-US" sz="2400" dirty="0" smtClean="0"/>
              <a:t>、あらかべ、ウェーブ、かき落とし</a:t>
            </a:r>
            <a:r>
              <a:rPr kumimoji="1" lang="ja-JP" altLang="en-US" sz="2400" dirty="0" smtClean="0"/>
              <a:t>、</a:t>
            </a:r>
            <a:endParaRPr kumimoji="1" lang="en-US" altLang="ja-JP" sz="2400" dirty="0" smtClean="0"/>
          </a:p>
          <a:p>
            <a:pPr marL="82296" indent="0">
              <a:buNone/>
            </a:pPr>
            <a:r>
              <a:rPr lang="ja-JP" altLang="en-US" sz="2400" dirty="0"/>
              <a:t>　</a:t>
            </a:r>
            <a:r>
              <a:rPr kumimoji="1" lang="ja-JP" altLang="en-US" sz="2400" dirty="0" smtClean="0"/>
              <a:t>トラバーチン</a:t>
            </a:r>
            <a:r>
              <a:rPr kumimoji="1" lang="ja-JP" altLang="en-US" sz="2400" dirty="0" smtClean="0"/>
              <a:t>、スカッシュ</a:t>
            </a:r>
            <a:endParaRPr kumimoji="1" lang="en-US" altLang="ja-JP" sz="2400" dirty="0" smtClean="0"/>
          </a:p>
          <a:p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71584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98080" cy="652934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 smtClean="0"/>
              <a:t>テクスチャー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05272"/>
            <a:ext cx="3829464" cy="4788000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2627784" y="63093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スムーズ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711937" y="632452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吹き付け</a:t>
            </a:r>
          </a:p>
        </p:txBody>
      </p:sp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39869"/>
            <a:ext cx="382946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16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68760"/>
            <a:ext cx="3800671" cy="475200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1763688" y="60212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SAND</a:t>
            </a:r>
            <a:r>
              <a:rPr kumimoji="1" lang="ja-JP" altLang="en-US" dirty="0" smtClean="0"/>
              <a:t>＜掻き落とし＞</a:t>
            </a:r>
            <a:endParaRPr kumimoji="1" lang="ja-JP" altLang="en-US" dirty="0"/>
          </a:p>
        </p:txBody>
      </p:sp>
      <p:sp>
        <p:nvSpPr>
          <p:cNvPr id="8" name="タイトル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98080" cy="72008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3900" dirty="0" smtClean="0"/>
              <a:t>テクスチャー</a:t>
            </a:r>
            <a:endParaRPr kumimoji="1" lang="ja-JP" altLang="en-US" sz="39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269288"/>
            <a:ext cx="3800672" cy="47520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661820" y="6020686"/>
            <a:ext cx="282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FINE</a:t>
            </a:r>
            <a:r>
              <a:rPr kumimoji="1" lang="ja-JP" altLang="en-US" dirty="0" smtClean="0"/>
              <a:t>＋すさ ＜あらかべ＞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19074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フレッシュ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1001</TotalTime>
  <Words>199</Words>
  <Application>Microsoft Office PowerPoint</Application>
  <PresentationFormat>画面に合わせる (4:3)</PresentationFormat>
  <Paragraphs>92</Paragraphs>
  <Slides>17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18" baseType="lpstr">
      <vt:lpstr>フレッシュ</vt:lpstr>
      <vt:lpstr>Cotton Wall 　　　　　　　　コットンウォール</vt:lpstr>
      <vt:lpstr>Cotton Wallの魅力</vt:lpstr>
      <vt:lpstr>Elasticity  柔らかく心地よい、驚異の弾性性能</vt:lpstr>
      <vt:lpstr>Durability タフな素材でロングライフ</vt:lpstr>
      <vt:lpstr>Eco-friendly 環境に優しく、家族もペットも安心</vt:lpstr>
      <vt:lpstr>All-round 多種多様な下地で活躍</vt:lpstr>
      <vt:lpstr>Texture 天然素材が生み出す自然な風合</vt:lpstr>
      <vt:lpstr>テクスチャー</vt:lpstr>
      <vt:lpstr>テクスチャー</vt:lpstr>
      <vt:lpstr>テクスチャー</vt:lpstr>
      <vt:lpstr>テクスチャー</vt:lpstr>
      <vt:lpstr>テクスチャー</vt:lpstr>
      <vt:lpstr>テクスチャー</vt:lpstr>
      <vt:lpstr>施工例写真</vt:lpstr>
      <vt:lpstr>施工例写真</vt:lpstr>
      <vt:lpstr>施工例写真</vt:lpstr>
      <vt:lpstr>施工例写真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Cotton Wall コットンウォール</dc:title>
  <dc:creator>Hasegawa</dc:creator>
  <cp:lastModifiedBy>小林</cp:lastModifiedBy>
  <cp:revision>49</cp:revision>
  <cp:lastPrinted>2016-06-15T04:58:09Z</cp:lastPrinted>
  <dcterms:created xsi:type="dcterms:W3CDTF">2016-05-20T01:28:32Z</dcterms:created>
  <dcterms:modified xsi:type="dcterms:W3CDTF">2016-06-15T05:00:59Z</dcterms:modified>
</cp:coreProperties>
</file>